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76"/>
  </p:notesMasterIdLst>
  <p:sldIdLst>
    <p:sldId id="291" r:id="rId2"/>
    <p:sldId id="538" r:id="rId3"/>
    <p:sldId id="526" r:id="rId4"/>
    <p:sldId id="546" r:id="rId5"/>
    <p:sldId id="545" r:id="rId6"/>
    <p:sldId id="531" r:id="rId7"/>
    <p:sldId id="298" r:id="rId8"/>
    <p:sldId id="317" r:id="rId9"/>
    <p:sldId id="438" r:id="rId10"/>
    <p:sldId id="354" r:id="rId11"/>
    <p:sldId id="515" r:id="rId12"/>
    <p:sldId id="514" r:id="rId13"/>
    <p:sldId id="316" r:id="rId14"/>
    <p:sldId id="364" r:id="rId15"/>
    <p:sldId id="536" r:id="rId16"/>
    <p:sldId id="539" r:id="rId17"/>
    <p:sldId id="551" r:id="rId18"/>
    <p:sldId id="411" r:id="rId19"/>
    <p:sldId id="517" r:id="rId20"/>
    <p:sldId id="449" r:id="rId21"/>
    <p:sldId id="553" r:id="rId22"/>
    <p:sldId id="552" r:id="rId23"/>
    <p:sldId id="490" r:id="rId24"/>
    <p:sldId id="554" r:id="rId25"/>
    <p:sldId id="470" r:id="rId26"/>
    <p:sldId id="555" r:id="rId27"/>
    <p:sldId id="496" r:id="rId28"/>
    <p:sldId id="497" r:id="rId29"/>
    <p:sldId id="498" r:id="rId30"/>
    <p:sldId id="500" r:id="rId31"/>
    <p:sldId id="502" r:id="rId32"/>
    <p:sldId id="501" r:id="rId33"/>
    <p:sldId id="547" r:id="rId34"/>
    <p:sldId id="556" r:id="rId35"/>
    <p:sldId id="550" r:id="rId36"/>
    <p:sldId id="548" r:id="rId37"/>
    <p:sldId id="549" r:id="rId38"/>
    <p:sldId id="541" r:id="rId39"/>
    <p:sldId id="542" r:id="rId40"/>
    <p:sldId id="559" r:id="rId41"/>
    <p:sldId id="558" r:id="rId42"/>
    <p:sldId id="562" r:id="rId43"/>
    <p:sldId id="560" r:id="rId44"/>
    <p:sldId id="563" r:id="rId45"/>
    <p:sldId id="564" r:id="rId46"/>
    <p:sldId id="421" r:id="rId47"/>
    <p:sldId id="422" r:id="rId48"/>
    <p:sldId id="566" r:id="rId49"/>
    <p:sldId id="567" r:id="rId50"/>
    <p:sldId id="557" r:id="rId51"/>
    <p:sldId id="561" r:id="rId52"/>
    <p:sldId id="569" r:id="rId53"/>
    <p:sldId id="543" r:id="rId54"/>
    <p:sldId id="427" r:id="rId55"/>
    <p:sldId id="483" r:id="rId56"/>
    <p:sldId id="485" r:id="rId57"/>
    <p:sldId id="576" r:id="rId58"/>
    <p:sldId id="573" r:id="rId59"/>
    <p:sldId id="574" r:id="rId60"/>
    <p:sldId id="533" r:id="rId61"/>
    <p:sldId id="575" r:id="rId62"/>
    <p:sldId id="532" r:id="rId63"/>
    <p:sldId id="578" r:id="rId64"/>
    <p:sldId id="579" r:id="rId65"/>
    <p:sldId id="577" r:id="rId66"/>
    <p:sldId id="580" r:id="rId67"/>
    <p:sldId id="478" r:id="rId68"/>
    <p:sldId id="278" r:id="rId69"/>
    <p:sldId id="341" r:id="rId70"/>
    <p:sldId id="581" r:id="rId71"/>
    <p:sldId id="513" r:id="rId72"/>
    <p:sldId id="472" r:id="rId73"/>
    <p:sldId id="473" r:id="rId74"/>
    <p:sldId id="474" r:id="rId75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0000"/>
    <a:srgbClr val="0033CC"/>
    <a:srgbClr val="FFFFE1"/>
    <a:srgbClr val="2D497B"/>
    <a:srgbClr val="FEFFE7"/>
    <a:srgbClr val="3399FF"/>
    <a:srgbClr val="FF33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41043D-6225-4148-84AD-C914BE07E213}">
  <a:tblStyle styleId="{B541043D-6225-4148-84AD-C914BE07E2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7" autoAdjust="0"/>
    <p:restoredTop sz="95031" autoAdjust="0"/>
  </p:normalViewPr>
  <p:slideViewPr>
    <p:cSldViewPr snapToGrid="0">
      <p:cViewPr varScale="1">
        <p:scale>
          <a:sx n="111" d="100"/>
          <a:sy n="111" d="100"/>
        </p:scale>
        <p:origin x="54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5" tIns="91405" rIns="91405" bIns="9140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52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68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5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68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4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35ed75ccf_022:notes"/>
          <p:cNvSpPr txBox="1">
            <a:spLocks noGrp="1"/>
          </p:cNvSpPr>
          <p:nvPr>
            <p:ph type="body" idx="1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spcFirstLastPara="1" wrap="square" lIns="91405" tIns="91405" rIns="91405" bIns="9140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381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35ed75ccf_022:notes"/>
          <p:cNvSpPr txBox="1">
            <a:spLocks noGrp="1"/>
          </p:cNvSpPr>
          <p:nvPr>
            <p:ph type="body" idx="1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spcFirstLastPara="1" wrap="square" lIns="91405" tIns="91405" rIns="91405" bIns="9140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762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ลูกศรสีนำเงินคือยกมาทั้งหมด ๆ</a:t>
            </a:r>
            <a:r>
              <a:rPr lang="th-TH" baseline="0" dirty="0"/>
              <a:t> ไม่มีอะไรเปลี่ยนแปง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0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6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0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78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58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85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35ed75ccf_022:notes"/>
          <p:cNvSpPr txBox="1">
            <a:spLocks noGrp="1"/>
          </p:cNvSpPr>
          <p:nvPr>
            <p:ph type="body" idx="1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spcFirstLastPara="1" wrap="square" lIns="91405" tIns="91405" rIns="91405" bIns="9140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276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68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9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763649" y="1325389"/>
            <a:ext cx="3253531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1105333" y="1803399"/>
            <a:ext cx="9202800" cy="44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SzPts val="1400"/>
              <a:buChar char="✘"/>
              <a:defRPr sz="40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15024B-1123-AB68-B64F-C417E6DFE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7615" y="668959"/>
            <a:ext cx="860353" cy="61890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27200" y="400050"/>
            <a:ext cx="10058400" cy="1143000"/>
          </a:xfrm>
        </p:spPr>
        <p:txBody>
          <a:bodyPr/>
          <a:lstStyle>
            <a:lvl1pPr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TH SarabunPSK" pitchFamily="34" charset="-34"/>
                <a:cs typeface="TH SarabunPSK" pitchFamily="34" charset="-34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1727200" y="6400800"/>
            <a:ext cx="2540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4978400" y="6400800"/>
            <a:ext cx="38608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96400" y="6229350"/>
            <a:ext cx="2540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ABDAF0-F144-42CA-8C74-B036A76545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516253" y="2700338"/>
            <a:ext cx="15540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2800"/>
          </a:p>
        </p:txBody>
      </p:sp>
      <p:pic>
        <p:nvPicPr>
          <p:cNvPr id="36" name="Picture 14">
            <a:extLst>
              <a:ext uri="{FF2B5EF4-FFF2-40B4-BE49-F238E27FC236}">
                <a16:creationId xmlns:a16="http://schemas.microsoft.com/office/drawing/2014/main" id="{F96D1587-9568-4CB0-B8E8-B3562AEB5E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606" r="89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769" y="456313"/>
            <a:ext cx="991247" cy="59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AE83-923D-4773-820F-8422A2A1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7162803" y="-167"/>
            <a:ext cx="5029407" cy="68580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6539893" y="0"/>
            <a:ext cx="1271083" cy="6858167"/>
            <a:chOff x="1962000" y="-125"/>
            <a:chExt cx="953312" cy="5143625"/>
          </a:xfrm>
        </p:grpSpPr>
        <p:sp>
          <p:nvSpPr>
            <p:cNvPr id="12" name="Google Shape;12;p2"/>
            <p:cNvSpPr/>
            <p:nvPr/>
          </p:nvSpPr>
          <p:spPr>
            <a:xfrm rot="10800000" flipH="1">
              <a:off x="2469212" y="0"/>
              <a:ext cx="446100" cy="51435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2291597" y="-125"/>
              <a:ext cx="184200" cy="5143500"/>
            </a:xfrm>
            <a:prstGeom prst="rect">
              <a:avLst/>
            </a:prstGeom>
            <a:gradFill>
              <a:gsLst>
                <a:gs pos="0">
                  <a:srgbClr val="75DDFF"/>
                </a:gs>
                <a:gs pos="100000">
                  <a:srgbClr val="09B1E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 rot="10800000" flipH="1">
              <a:off x="2207413" y="0"/>
              <a:ext cx="90600" cy="5143500"/>
            </a:xfrm>
            <a:prstGeom prst="rect">
              <a:avLst/>
            </a:pr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1962000" y="0"/>
              <a:ext cx="247800" cy="5143500"/>
            </a:xfrm>
            <a:prstGeom prst="rect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280418" y="245947"/>
            <a:ext cx="4806809" cy="1058983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267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468" y="61751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2133">
                <a:solidFill>
                  <a:schemeClr val="bg1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Pontano Sans"/>
              </a:defRPr>
            </a:lvl1pPr>
            <a:lvl2pPr lvl="1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18492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7162803" y="-167"/>
            <a:ext cx="5029407" cy="68580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5891716" y="4"/>
            <a:ext cx="1271083" cy="6858167"/>
            <a:chOff x="1962000" y="-125"/>
            <a:chExt cx="953312" cy="5143625"/>
          </a:xfrm>
        </p:grpSpPr>
        <p:sp>
          <p:nvSpPr>
            <p:cNvPr id="12" name="Google Shape;12;p2"/>
            <p:cNvSpPr/>
            <p:nvPr/>
          </p:nvSpPr>
          <p:spPr>
            <a:xfrm rot="10800000" flipH="1">
              <a:off x="2469212" y="0"/>
              <a:ext cx="446100" cy="51435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2291597" y="-125"/>
              <a:ext cx="184200" cy="5143500"/>
            </a:xfrm>
            <a:prstGeom prst="rect">
              <a:avLst/>
            </a:prstGeom>
            <a:gradFill>
              <a:gsLst>
                <a:gs pos="0">
                  <a:srgbClr val="75DDFF"/>
                </a:gs>
                <a:gs pos="100000">
                  <a:srgbClr val="09B1E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" name="Google Shape;14;p2"/>
            <p:cNvSpPr/>
            <p:nvPr/>
          </p:nvSpPr>
          <p:spPr>
            <a:xfrm rot="10800000" flipH="1">
              <a:off x="2207413" y="0"/>
              <a:ext cx="90600" cy="5143500"/>
            </a:xfrm>
            <a:prstGeom prst="rect">
              <a:avLst/>
            </a:pr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1962000" y="0"/>
              <a:ext cx="247800" cy="5143500"/>
            </a:xfrm>
            <a:prstGeom prst="rect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280418" y="245947"/>
            <a:ext cx="4806809" cy="1058983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267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468" y="61751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2133">
                <a:solidFill>
                  <a:schemeClr val="bg1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Pontano Sans"/>
              </a:defRPr>
            </a:lvl1pPr>
            <a:lvl2pPr lvl="1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>
              <a:buNone/>
              <a:defRPr sz="1600">
                <a:solidFill>
                  <a:srgbClr val="33CCFF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70336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AE83-923D-4773-820F-8422A2A13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 preserve="1" userDrawn="1">
  <p:cSld name="1_Title + text + image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"/>
          <p:cNvPicPr preferRelativeResize="0"/>
          <p:nvPr/>
        </p:nvPicPr>
        <p:blipFill rotWithShape="1">
          <a:blip r:embed="rId2">
            <a:alphaModFix/>
          </a:blip>
          <a:srcRect r="50097"/>
          <a:stretch/>
        </p:blipFill>
        <p:spPr>
          <a:xfrm>
            <a:off x="6107968" y="-8792"/>
            <a:ext cx="6084032" cy="685800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dk1">
                <a:alpha val="30000"/>
              </a:schemeClr>
            </a:outerShdw>
          </a:effectLst>
        </p:spPr>
      </p:pic>
      <p:sp>
        <p:nvSpPr>
          <p:cNvPr id="259" name="Google Shape;259;p6"/>
          <p:cNvSpPr/>
          <p:nvPr/>
        </p:nvSpPr>
        <p:spPr>
          <a:xfrm rot="197195">
            <a:off x="6583437" y="1203977"/>
            <a:ext cx="3253531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6580865" y="496865"/>
            <a:ext cx="45948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649940" y="1295507"/>
            <a:ext cx="4594800" cy="4709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✘"/>
              <a:defRPr sz="2667"/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>
            <a:endParaRPr dirty="0"/>
          </a:p>
        </p:txBody>
      </p:sp>
      <p:sp>
        <p:nvSpPr>
          <p:cNvPr id="262" name="Google Shape;262;p6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9" name="Google Shape;261;p6">
            <a:extLst>
              <a:ext uri="{FF2B5EF4-FFF2-40B4-BE49-F238E27FC236}">
                <a16:creationId xmlns:a16="http://schemas.microsoft.com/office/drawing/2014/main" id="{A67CE81E-E6C2-4B96-AF7D-712BE5DD258A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582930" y="1646941"/>
            <a:ext cx="4594800" cy="4709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✘"/>
              <a:defRPr sz="36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1219170" lvl="1" indent="-474121" rtl="0">
              <a:spcBef>
                <a:spcPts val="1333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1333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1333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1333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1333"/>
              </a:spcBef>
              <a:spcAft>
                <a:spcPts val="1333"/>
              </a:spcAft>
              <a:buSzPts val="2000"/>
              <a:buChar char="■"/>
              <a:defRPr sz="2667"/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A38C56-A297-24D0-EAE0-7E5AAD008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7615" y="668959"/>
            <a:ext cx="860353" cy="6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3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E6B1-27E8-43B7-944B-30BED263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0571F2-6B5C-44E4-A08C-E432EABD796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7A2E7E-B74F-43B3-90A7-7F6F7CEBC4C5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2102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20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รูปภาพ 21" descr="\\132DOQA\132work\01-ธุรการ\โลโก้กอง.jpg">
            <a:extLst>
              <a:ext uri="{FF2B5EF4-FFF2-40B4-BE49-F238E27FC236}">
                <a16:creationId xmlns:a16="http://schemas.microsoft.com/office/drawing/2014/main" id="{E7126A3A-FCA7-3563-8D20-8B53225D3B5E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0" y="238490"/>
            <a:ext cx="605032" cy="58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 preserve="1" userDrawn="1">
  <p:cSld name="1_One pencil - Light pap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" y="0"/>
            <a:ext cx="121920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11515272" y="239669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Google Shape;164;p5"/>
          <p:cNvSpPr/>
          <p:nvPr userDrawn="1"/>
        </p:nvSpPr>
        <p:spPr>
          <a:xfrm rot="197195">
            <a:off x="1209504" y="945680"/>
            <a:ext cx="3253531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" name="Google Shape;165;p5"/>
          <p:cNvSpPr txBox="1">
            <a:spLocks noGrp="1"/>
          </p:cNvSpPr>
          <p:nvPr>
            <p:ph type="title"/>
          </p:nvPr>
        </p:nvSpPr>
        <p:spPr>
          <a:xfrm>
            <a:off x="1206933" y="226305"/>
            <a:ext cx="92028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166;p5"/>
          <p:cNvSpPr txBox="1">
            <a:spLocks noGrp="1"/>
          </p:cNvSpPr>
          <p:nvPr>
            <p:ph type="body" idx="1"/>
          </p:nvPr>
        </p:nvSpPr>
        <p:spPr>
          <a:xfrm>
            <a:off x="1206933" y="1125600"/>
            <a:ext cx="9202800" cy="4657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Char char="✘"/>
              <a:defRPr sz="40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2" name="รูปภาพ 21" descr="\\132DOQA\132work\01-ธุรการ\โลโก้กอง.jpg">
            <a:extLst>
              <a:ext uri="{FF2B5EF4-FFF2-40B4-BE49-F238E27FC236}">
                <a16:creationId xmlns:a16="http://schemas.microsoft.com/office/drawing/2014/main" id="{04A00994-F7D3-5DA9-8B60-EE0460B02336}"/>
              </a:ext>
            </a:extLst>
          </p:cNvPr>
          <p:cNvPicPr/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6" y="239669"/>
            <a:ext cx="716127" cy="69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39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 preserve="1" userDrawn="1">
  <p:cSld name="1_One pencil - Light pap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11515272" y="239669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Google Shape;164;p5"/>
          <p:cNvSpPr/>
          <p:nvPr userDrawn="1"/>
        </p:nvSpPr>
        <p:spPr>
          <a:xfrm rot="197195">
            <a:off x="1209504" y="945680"/>
            <a:ext cx="3253531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" name="Google Shape;165;p5"/>
          <p:cNvSpPr txBox="1">
            <a:spLocks noGrp="1"/>
          </p:cNvSpPr>
          <p:nvPr>
            <p:ph type="title"/>
          </p:nvPr>
        </p:nvSpPr>
        <p:spPr>
          <a:xfrm>
            <a:off x="1206933" y="226305"/>
            <a:ext cx="92028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166;p5"/>
          <p:cNvSpPr txBox="1">
            <a:spLocks noGrp="1"/>
          </p:cNvSpPr>
          <p:nvPr>
            <p:ph type="body" idx="1"/>
          </p:nvPr>
        </p:nvSpPr>
        <p:spPr>
          <a:xfrm>
            <a:off x="1206933" y="1125600"/>
            <a:ext cx="9202800" cy="4657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  <a:defRPr sz="40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3" name="รูปภาพ 21" descr="\\132DOQA\132work\01-ธุรการ\โลโก้กอง.jpg">
            <a:extLst>
              <a:ext uri="{FF2B5EF4-FFF2-40B4-BE49-F238E27FC236}">
                <a16:creationId xmlns:a16="http://schemas.microsoft.com/office/drawing/2014/main" id="{E0F6A559-5E56-0898-C61E-CF1425138BA5}"/>
              </a:ext>
            </a:extLst>
          </p:cNvPr>
          <p:cNvPicPr/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6" y="239669"/>
            <a:ext cx="716127" cy="69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83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 preserve="1" userDrawn="1">
  <p:cSld name="1_One pencil - Light pap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" y="0"/>
            <a:ext cx="121920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11515272" y="239669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Google Shape;164;p5"/>
          <p:cNvSpPr/>
          <p:nvPr userDrawn="1"/>
        </p:nvSpPr>
        <p:spPr>
          <a:xfrm rot="197195">
            <a:off x="1209504" y="945680"/>
            <a:ext cx="3253531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" name="Google Shape;165;p5"/>
          <p:cNvSpPr txBox="1">
            <a:spLocks noGrp="1"/>
          </p:cNvSpPr>
          <p:nvPr>
            <p:ph type="title"/>
          </p:nvPr>
        </p:nvSpPr>
        <p:spPr>
          <a:xfrm>
            <a:off x="1206933" y="226305"/>
            <a:ext cx="92028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166;p5"/>
          <p:cNvSpPr txBox="1">
            <a:spLocks noGrp="1"/>
          </p:cNvSpPr>
          <p:nvPr>
            <p:ph type="body" idx="1"/>
          </p:nvPr>
        </p:nvSpPr>
        <p:spPr>
          <a:xfrm>
            <a:off x="1206933" y="1125600"/>
            <a:ext cx="9202800" cy="4657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  <a:defRPr sz="40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3" name="รูปภาพ 21" descr="\\132DOQA\132work\01-ธุรการ\โลโก้กอง.jpg">
            <a:extLst>
              <a:ext uri="{FF2B5EF4-FFF2-40B4-BE49-F238E27FC236}">
                <a16:creationId xmlns:a16="http://schemas.microsoft.com/office/drawing/2014/main" id="{67D7EF08-00B2-808D-655D-9480996127AB}"/>
              </a:ext>
            </a:extLst>
          </p:cNvPr>
          <p:cNvPicPr/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6" y="239669"/>
            <a:ext cx="716127" cy="697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54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 preserve="1" userDrawn="1">
  <p:cSld name="1_One pencil - Light paper">
    <p:bg>
      <p:bgPr>
        <a:solidFill>
          <a:schemeClr val="bg1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11515272" y="239669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Google Shape;164;p5"/>
          <p:cNvSpPr/>
          <p:nvPr userDrawn="1"/>
        </p:nvSpPr>
        <p:spPr>
          <a:xfrm rot="197195">
            <a:off x="1209504" y="1055408"/>
            <a:ext cx="3253531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" name="Google Shape;165;p5"/>
          <p:cNvSpPr txBox="1">
            <a:spLocks noGrp="1"/>
          </p:cNvSpPr>
          <p:nvPr>
            <p:ph type="title"/>
          </p:nvPr>
        </p:nvSpPr>
        <p:spPr>
          <a:xfrm>
            <a:off x="940036" y="226305"/>
            <a:ext cx="10264411" cy="73599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16864" y="1235328"/>
            <a:ext cx="10387584" cy="4657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>
              <a:spcBef>
                <a:spcPts val="800"/>
              </a:spcBef>
              <a:spcAft>
                <a:spcPts val="0"/>
              </a:spcAft>
              <a:buClr>
                <a:srgbClr val="0033CC"/>
              </a:buClr>
              <a:buSzPct val="80000"/>
              <a:buFont typeface="Wingdings" panose="05000000000000000000" pitchFamily="2" charset="2"/>
              <a:buChar char="q"/>
              <a:defRPr sz="40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-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78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 preserve="1" userDrawn="1">
  <p:cSld name="1_One pencil - Light paper">
    <p:bg>
      <p:bgPr>
        <a:solidFill>
          <a:schemeClr val="bg1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11515272" y="239669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" name="Google Shape;165;p5"/>
          <p:cNvSpPr txBox="1">
            <a:spLocks noGrp="1"/>
          </p:cNvSpPr>
          <p:nvPr>
            <p:ph type="title"/>
          </p:nvPr>
        </p:nvSpPr>
        <p:spPr>
          <a:xfrm>
            <a:off x="1008404" y="226305"/>
            <a:ext cx="10196044" cy="73599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4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54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5333" y="1803399"/>
            <a:ext cx="9202800" cy="4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467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333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333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333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333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333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333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333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333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3" name="รูปภาพ 21" descr="\\132DOQA\132work\01-ธุรการ\โลโก้กอง.jpg">
            <a:extLst>
              <a:ext uri="{FF2B5EF4-FFF2-40B4-BE49-F238E27FC236}">
                <a16:creationId xmlns:a16="http://schemas.microsoft.com/office/drawing/2014/main" id="{FC53B874-A4C3-8BFA-7CCB-360F00F37B2B}"/>
              </a:ext>
            </a:extLst>
          </p:cNvPr>
          <p:cNvPicPr/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6" y="239669"/>
            <a:ext cx="716127" cy="6978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66" r:id="rId2"/>
    <p:sldLayoutId id="2147483665" r:id="rId3"/>
    <p:sldLayoutId id="2147483659" r:id="rId4"/>
    <p:sldLayoutId id="2147483662" r:id="rId5"/>
    <p:sldLayoutId id="2147483670" r:id="rId6"/>
    <p:sldLayoutId id="2147483671" r:id="rId7"/>
    <p:sldLayoutId id="2147483668" r:id="rId8"/>
    <p:sldLayoutId id="2147483669" r:id="rId9"/>
    <p:sldLayoutId id="2147483664" r:id="rId10"/>
    <p:sldLayoutId id="2147483673" r:id="rId11"/>
    <p:sldLayoutId id="2147483674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H SarabunPSK" panose="020B0500040200020003" pitchFamily="34" charset="-34"/>
          <a:ea typeface="TH SarabunPSK" panose="020B0500040200020003" pitchFamily="34" charset="-34"/>
          <a:cs typeface="TH SarabunPSK" panose="020B0500040200020003" pitchFamily="34" charset="-34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H SarabunPSK" panose="020B0500040200020003" pitchFamily="34" charset="-34"/>
          <a:ea typeface="TH SarabunPSK" panose="020B0500040200020003" pitchFamily="34" charset="-34"/>
          <a:cs typeface="TH SarabunPSK" panose="020B0500040200020003" pitchFamily="34" charset="-34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svg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14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23286" y="2071621"/>
            <a:ext cx="4594800" cy="3026472"/>
          </a:xfrm>
        </p:spPr>
        <p:txBody>
          <a:bodyPr/>
          <a:lstStyle/>
          <a:p>
            <a:pPr algn="ctr"/>
            <a:r>
              <a:rPr lang="th-TH" sz="44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๑๖ </a:t>
            </a:r>
            <a:r>
              <a:rPr lang="th-TH" sz="4400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ม</a:t>
            </a:r>
            <a:r>
              <a:rPr lang="th-TH" sz="44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.ค. </a:t>
            </a:r>
            <a:r>
              <a:rPr lang="th-TH" sz="4400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๖๖</a:t>
            </a:r>
            <a:r>
              <a:rPr lang="th-TH" sz="44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sz="44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th-TH" sz="44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เวลา ๐๙๐๐</a:t>
            </a:r>
            <a:br>
              <a:rPr lang="th-TH" sz="44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th-TH" sz="4400" dirty="0"/>
              <a:t>ณ ห้องประชุม ยศ.</a:t>
            </a:r>
            <a:r>
              <a:rPr lang="th-TH" sz="4400" dirty="0" err="1"/>
              <a:t>ทร</a:t>
            </a:r>
            <a:r>
              <a:rPr lang="th-TH" sz="4400" dirty="0"/>
              <a:t>. </a:t>
            </a:r>
            <a:br>
              <a:rPr lang="th-TH" sz="4400" dirty="0"/>
            </a:br>
            <a:r>
              <a:rPr lang="th-TH" sz="4400" dirty="0"/>
              <a:t>ชั้น ๒ อาคาร บก.ยศ.</a:t>
            </a:r>
            <a:r>
              <a:rPr lang="th-TH" sz="4400" dirty="0" err="1"/>
              <a:t>ทร</a:t>
            </a:r>
            <a:r>
              <a:rPr lang="th-TH" sz="4400" dirty="0"/>
              <a:t>.</a:t>
            </a:r>
            <a:br>
              <a:rPr lang="th-TH" sz="4400" dirty="0"/>
            </a:br>
            <a:endParaRPr lang="en-US" sz="4400" b="1" dirty="0">
              <a:ln w="952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BF8896-C4FB-4C68-BAA2-5901102EE1D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7079" y="5210893"/>
            <a:ext cx="5667215" cy="136072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th-TH" sz="3600" dirty="0">
                <a:solidFill>
                  <a:schemeClr val="accent1">
                    <a:lumMod val="50000"/>
                  </a:schemeClr>
                </a:solidFill>
              </a:rPr>
              <a:t>กองประกันคุณภาพการศึกษา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th-TH" sz="3600" dirty="0">
                <a:solidFill>
                  <a:schemeClr val="accent1">
                    <a:lumMod val="50000"/>
                  </a:schemeClr>
                </a:solidFill>
              </a:rPr>
              <a:t>กรมยุทธศึกษาทหารเรือ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135464" indent="0">
              <a:buNone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Google Shape;767;p15"/>
          <p:cNvSpPr txBox="1">
            <a:spLocks/>
          </p:cNvSpPr>
          <p:nvPr/>
        </p:nvSpPr>
        <p:spPr>
          <a:xfrm>
            <a:off x="209838" y="1883165"/>
            <a:ext cx="5886162" cy="332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4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ประชุมชี้แจงการดำเนินงาน</a:t>
            </a:r>
            <a:endParaRPr lang="en-US" sz="4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120000"/>
              </a:lnSpc>
            </a:pPr>
            <a:r>
              <a:rPr lang="th-TH" sz="4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ประกันคุณภาพการศึกษา</a:t>
            </a:r>
            <a:br>
              <a:rPr lang="th-TH" sz="4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และการประเมินคุณภาพภายใน</a:t>
            </a:r>
          </a:p>
          <a:p>
            <a:pPr algn="ctr">
              <a:lnSpc>
                <a:spcPct val="120000"/>
              </a:lnSpc>
            </a:pPr>
            <a:r>
              <a:rPr lang="th-TH" sz="4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สถานศึกษาในส่วนการศึกษาที่หนึ่ง</a:t>
            </a:r>
            <a:endParaRPr lang="th-TH" sz="44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7B581B-0C44-DC82-9E7D-D70549E36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05" y="227438"/>
            <a:ext cx="1787783" cy="17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9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55273" y="128282"/>
            <a:ext cx="8206974" cy="1078280"/>
            <a:chOff x="3479180" y="336710"/>
            <a:chExt cx="21541408" cy="2830236"/>
          </a:xfrm>
        </p:grpSpPr>
        <p:sp>
          <p:nvSpPr>
            <p:cNvPr id="4" name="Rectangle 3"/>
            <p:cNvSpPr/>
            <p:nvPr/>
          </p:nvSpPr>
          <p:spPr>
            <a:xfrm>
              <a:off x="4807673" y="336710"/>
              <a:ext cx="20212915" cy="2366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258" b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การประกันคุณภาพการศึกษา</a:t>
              </a:r>
              <a:endParaRPr lang="th-TH" sz="5486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egoe UI Black" panose="020B0A02040204020203" pitchFamily="34" charset="0"/>
                <a:cs typeface="TH SarabunPSK" panose="020B0500040200020003" pitchFamily="34" charset="-34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479180" y="3166946"/>
              <a:ext cx="21541408" cy="0"/>
            </a:xfrm>
            <a:prstGeom prst="line">
              <a:avLst/>
            </a:prstGeom>
            <a:ln w="381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690113" y="1645265"/>
            <a:ext cx="1042070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483" indent="-435483" algn="thaiDist">
              <a:lnSpc>
                <a:spcPts val="3810"/>
              </a:lnSpc>
              <a:buFont typeface="Courier New" panose="02070309020205020404" pitchFamily="49" charset="0"/>
              <a:buChar char="o"/>
            </a:pPr>
            <a:r>
              <a:rPr lang="th-TH" sz="3353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การประเมินผลและการติดตามตรวจสอบ</a:t>
            </a:r>
            <a:r>
              <a:rPr lang="th-TH" sz="3353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คุณภาพและมาตรฐานการศึกษาของสถานศึกษาแต่ละระดับและประเภทการศึกษา โดยมีกลไกในการควบคุมตรวจสอบระบบการบริหารคุณภาพการศึกษาที่สถานศึกษาจัดขึ้น เพื่อให้</a:t>
            </a:r>
            <a:r>
              <a:rPr lang="th-TH" sz="3353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เกิดความเชื่อมั่นให้แก่</a:t>
            </a:r>
            <a:br>
              <a:rPr lang="th-TH" sz="3353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353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ผู้มีส่วนเกี่ยวข้องและสาธารณชนว่า สถานศึกษานั้นสามารถจัดการศึกษาได้อย่างมีคุณภาพตามมาตรฐานการศึกษา </a:t>
            </a:r>
            <a:r>
              <a:rPr lang="th-TH" sz="3353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353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บรรลุเป้าประสงค์</a:t>
            </a:r>
            <a:r>
              <a:rPr lang="th-TH" sz="3353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ของหน่วยงานต้นสังกัดหรือหน่วยงานที่กำกับดูแล</a:t>
            </a:r>
            <a:endParaRPr lang="en-US" sz="3353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E47B6-FEDA-3D95-B9D8-91260A4BEECC}"/>
              </a:ext>
            </a:extLst>
          </p:cNvPr>
          <p:cNvSpPr txBox="1"/>
          <p:nvPr/>
        </p:nvSpPr>
        <p:spPr>
          <a:xfrm>
            <a:off x="3161409" y="5651438"/>
            <a:ext cx="7005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กฎกระทรวง การประกันคุณภาพการศึกษา พ.ศ. ๒๕๖๑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463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55272" y="128282"/>
            <a:ext cx="8206974" cy="1078280"/>
            <a:chOff x="3479180" y="336710"/>
            <a:chExt cx="21541408" cy="2830236"/>
          </a:xfrm>
        </p:grpSpPr>
        <p:sp>
          <p:nvSpPr>
            <p:cNvPr id="4" name="Rectangle 3"/>
            <p:cNvSpPr/>
            <p:nvPr/>
          </p:nvSpPr>
          <p:spPr>
            <a:xfrm>
              <a:off x="4807673" y="336710"/>
              <a:ext cx="20212915" cy="2366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258" b="1" dirty="0">
                  <a:solidFill>
                    <a:srgbClr val="2D497B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การประกันคุณภาพการศึกษา</a:t>
              </a:r>
              <a:endParaRPr lang="th-TH" sz="5486" b="1" dirty="0">
                <a:solidFill>
                  <a:srgbClr val="2D49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egoe UI Black" panose="020B0A02040204020203" pitchFamily="34" charset="0"/>
                <a:cs typeface="TH SarabunPSK" panose="020B0500040200020003" pitchFamily="34" charset="-34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479180" y="3166946"/>
              <a:ext cx="21541408" cy="0"/>
            </a:xfrm>
            <a:prstGeom prst="line">
              <a:avLst/>
            </a:prstGeom>
            <a:ln w="381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440316" y="1343341"/>
            <a:ext cx="10136641" cy="2302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483" indent="-435483" algn="thaiDist">
              <a:lnSpc>
                <a:spcPts val="3810"/>
              </a:lnSpc>
              <a:buFont typeface="Courier New" panose="02070309020205020404" pitchFamily="49" charset="0"/>
              <a:buChar char="o"/>
            </a:pPr>
            <a:r>
              <a:rPr lang="th-TH" sz="3353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การประกันคุณภาพภายใน </a:t>
            </a:r>
            <a:r>
              <a:rPr lang="th-TH" sz="3353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การประเมินผลและการติดตามตรวจสอบคุณภาพและมาตรฐานการศึกษาของสถานศึกษาจากภายใน โดยบุคลากรสถานศึกษานั้นเอง หรือหน่วยงานต้นสังกัดที่มีหน้าที่กำกับดูแลสถานศึกษานั้น</a:t>
            </a:r>
            <a:endParaRPr lang="th-TH" sz="10935" b="1" i="1" spc="-38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Segoe UI Black" panose="020B0A02040204020203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ts val="3810"/>
              </a:lnSpc>
            </a:pPr>
            <a:endParaRPr lang="th-TH" sz="1093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Segoe UI Black" panose="020B0A02040204020203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0316" y="3473309"/>
            <a:ext cx="9146221" cy="3276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483" indent="-435483" algn="thaiDist">
              <a:lnSpc>
                <a:spcPts val="3810"/>
              </a:lnSpc>
              <a:buFont typeface="Courier New" panose="02070309020205020404" pitchFamily="49" charset="0"/>
              <a:buChar char="o"/>
            </a:pPr>
            <a:r>
              <a:rPr lang="th-TH" sz="3353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การประกันคุณภาพภายนอก </a:t>
            </a:r>
            <a:r>
              <a:rPr lang="th-TH" sz="3353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การประเมินผลและการติดตามตรวจสอบคุณภาพและมาตรฐานการศึกษาของสถานศึกษาจากภายนอก  โดยสำนักรับรองมาตรฐานและประเมินคุณภาพการศึกษา หรือหน่วยงานภายนอกที่สำนักงานดังกล่าวรับรอง เพื่อเป็นการประกันคุณภาพและให้มีการพัฒนาคุณภาพและมาตรฐานการศึกษาของสถานศึกษา</a:t>
            </a:r>
            <a:endParaRPr lang="th-TH" sz="10935" b="1" i="1" spc="-38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Segoe UI Black" panose="020B0A02040204020203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ts val="3810"/>
              </a:lnSpc>
            </a:pPr>
            <a:endParaRPr lang="th-TH" sz="1093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Segoe UI Black" panose="020B0A02040204020203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423DD-E028-CCD9-13FD-F5A784A3FF3B}"/>
              </a:ext>
            </a:extLst>
          </p:cNvPr>
          <p:cNvSpPr txBox="1"/>
          <p:nvPr/>
        </p:nvSpPr>
        <p:spPr>
          <a:xfrm>
            <a:off x="2053318" y="6086445"/>
            <a:ext cx="6098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20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พระราชบัญญัติการศึกษาแห่งชาติ พ.ศ.๒๕๔๒  มาตรา ๔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8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92513" y="171414"/>
            <a:ext cx="8206974" cy="1078280"/>
            <a:chOff x="3479180" y="336710"/>
            <a:chExt cx="21541408" cy="2830236"/>
          </a:xfrm>
        </p:grpSpPr>
        <p:sp>
          <p:nvSpPr>
            <p:cNvPr id="4" name="Rectangle 3"/>
            <p:cNvSpPr/>
            <p:nvPr/>
          </p:nvSpPr>
          <p:spPr>
            <a:xfrm>
              <a:off x="4807673" y="336710"/>
              <a:ext cx="20212915" cy="2366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258" b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มาตรฐานการศึกษา</a:t>
              </a:r>
              <a:endParaRPr lang="th-TH" sz="5486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egoe UI Black" panose="020B0A02040204020203" pitchFamily="34" charset="0"/>
                <a:cs typeface="TH SarabunPSK" panose="020B0500040200020003" pitchFamily="34" charset="-34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479180" y="3166946"/>
              <a:ext cx="21541408" cy="0"/>
            </a:xfrm>
            <a:prstGeom prst="line">
              <a:avLst/>
            </a:prstGeom>
            <a:ln w="38100"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440316" y="1343341"/>
            <a:ext cx="9401855" cy="3276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483" indent="-435483" algn="thaiDist">
              <a:lnSpc>
                <a:spcPts val="3810"/>
              </a:lnSpc>
              <a:buFont typeface="Courier New" panose="02070309020205020404" pitchFamily="49" charset="0"/>
              <a:buChar char="o"/>
            </a:pPr>
            <a:r>
              <a:rPr lang="th-TH" sz="3353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ข้อกำหนดเกี่ยวกับ คุณลักษณะ คุณภาพที่พึงประสงค์และมาตรฐานที่ต้องการให้เกิดในสถานศึกษา และเพื่อใช้เป็นหลักในการเทียบเคียงสำหรับการส่งเสริมและกำกับดูแล การตรวจสอบ การประเมินผล และการประกันคุณภาพทางการศึกษา</a:t>
            </a:r>
            <a:endParaRPr lang="en-US" sz="3353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35483" indent="-435483" algn="thaiDist">
              <a:lnSpc>
                <a:spcPts val="3810"/>
              </a:lnSpc>
              <a:buFont typeface="Courier New" panose="02070309020205020404" pitchFamily="49" charset="0"/>
              <a:buChar char="o"/>
            </a:pPr>
            <a:endParaRPr lang="th-TH" sz="10935" b="1" i="1" spc="-38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Segoe UI Black" panose="020B0A02040204020203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ts val="3810"/>
              </a:lnSpc>
            </a:pPr>
            <a:endParaRPr lang="th-TH" sz="1093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Segoe UI Black" panose="020B0A02040204020203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246656-0967-87A9-90FF-544A061ED9CF}"/>
              </a:ext>
            </a:extLst>
          </p:cNvPr>
          <p:cNvSpPr txBox="1"/>
          <p:nvPr/>
        </p:nvSpPr>
        <p:spPr>
          <a:xfrm>
            <a:off x="2053318" y="6086445"/>
            <a:ext cx="6098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20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0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พระราชบัญญัติการศึกษาแห่งชาติ พ.ศ.๒๕๔๒  มาตรา ๔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8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3889" y="254897"/>
            <a:ext cx="10144222" cy="133236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noAutofit/>
          </a:bodyPr>
          <a:lstStyle/>
          <a:p>
            <a:r>
              <a:rPr lang="th-TH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 กรมยุทธศึกษาทหารเรือ</a:t>
            </a:r>
            <a:b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เป็นองค์กรแห่งการเรียนรู้ ก้าวทันเทคโนโลยี </a:t>
            </a:r>
            <a:r>
              <a:rPr lang="th-TH" sz="2800" u="sng" dirty="0">
                <a:solidFill>
                  <a:srgbClr val="003399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จัดการศึกษาที่มีคุณภาพมาตรฐานสากล </a:t>
            </a:r>
            <a:r>
              <a:rPr lang="th-TH" sz="28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เป็นที่ปรึกษาทางวิชาการที่เชื่อถือได้ และ เป็นเลิศในด้านกิจการทางทะเล เป็นต้นแบบในความเป็นมืออาชีพ จริยธรรม และคุณธรรม</a:t>
            </a:r>
            <a:endParaRPr lang="en-US" sz="280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023889" y="2070394"/>
            <a:ext cx="10144222" cy="43412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สถานศึกษาในส่วนการศึกษาที่หนึ่ง </a:t>
            </a:r>
            <a:r>
              <a:rPr lang="th-TH" sz="3200" b="1" u="sng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มิได้อยู่ในการบังคับ</a:t>
            </a:r>
            <a:r>
              <a:rPr lang="th-TH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ของกฎหมายที่ต้องดำเนินการ  </a:t>
            </a:r>
            <a:br>
              <a:rPr lang="th-TH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แต่เพื่อให้</a:t>
            </a:r>
            <a:r>
              <a:rPr lang="th-TH" sz="3200" b="1" u="sng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การจัดการศึกษามีคุณภาพมาตรฐานสากล</a:t>
            </a:r>
            <a:r>
              <a:rPr lang="th-TH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สถานศึกษาจึงมีการดำเนินการ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ที่สอดคล้องกับกฎกระทรวง การประกันคุณภาพการศึกษา พ.ศ.๒๕๖๑ ประกอบด้วย</a:t>
            </a:r>
            <a:endParaRPr lang="th-TH" sz="3200" b="1" dirty="0">
              <a:solidFill>
                <a:schemeClr val="accent4">
                  <a:lumMod val="20000"/>
                  <a:lumOff val="8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20700" lvl="1" indent="-407988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สถานศึกษาจัดทำแผนพัฒนาการจัดการศึกษา และดำเนินการตามแผนที่กำหนดไว้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20700" lvl="1" indent="-407988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สถานศึกษาจัดทำรายงาน ประจำปี </a:t>
            </a:r>
            <a:r>
              <a:rPr lang="th-TH" sz="28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ตามกรอบมาตรฐานคุณภาพการศึกษาสำหรับสถานศึกษา</a:t>
            </a:r>
            <a:br>
              <a:rPr lang="th-TH" sz="28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>
                <a:solidFill>
                  <a:srgbClr val="0000FF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ตามแนวทางการรับราชการของ ยศ.ทร. (สถานศึกษาในส่วนการศึกษาที่หนึ่ง) พ.ศ.๒๕๖๔  </a:t>
            </a:r>
          </a:p>
          <a:p>
            <a:pPr marL="520700" lvl="1" indent="-407988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สถานศึกษาจัดให้มีการ</a:t>
            </a:r>
            <a:r>
              <a:rPr lang="th-TH" sz="28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ประเมินคุณภาพภายใน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 และจัดส่งรายงานผลการประเมินตนเองให้หน่วยต้นสังกัด </a:t>
            </a:r>
          </a:p>
          <a:p>
            <a:pPr marL="520700" lvl="1" indent="-407988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กปภ.ยศ.ทร. ทำหน้าที่รวบรวม สรุปผลการดำเนินงาน เสนอ ยศ.ทร. 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EB6E1-74B3-4978-9209-3F224EC9CD5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3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85191" y="0"/>
            <a:ext cx="4806809" cy="1058983"/>
          </a:xfrm>
        </p:spPr>
        <p:txBody>
          <a:bodyPr/>
          <a:lstStyle/>
          <a:p>
            <a:pPr algn="ctr"/>
            <a:r>
              <a:rPr lang="th-TH" sz="3200" b="1" dirty="0"/>
              <a:t>จก.ยศ.ทร. อนุมัติเมื่อ ๒๙ มี.ค.๖๔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806AE83-923D-4773-820F-8422A2A13861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174" y="839840"/>
            <a:ext cx="3714750" cy="52197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826800"/>
              </p:ext>
            </p:extLst>
          </p:nvPr>
        </p:nvGraphicFramePr>
        <p:xfrm>
          <a:off x="329470" y="147973"/>
          <a:ext cx="5755646" cy="4554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5646">
                  <a:extLst>
                    <a:ext uri="{9D8B030D-6E8A-4147-A177-3AD203B41FA5}">
                      <a16:colId xmlns:a16="http://schemas.microsoft.com/office/drawing/2014/main" val="3901468878"/>
                    </a:ext>
                  </a:extLst>
                </a:gridCol>
              </a:tblGrid>
              <a:tr h="112241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กรอบมาตรฐานคุณภาพการศึกษา</a:t>
                      </a:r>
                      <a:r>
                        <a:rPr lang="th-TH" sz="2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สำหรับสถานศึกษา</a:t>
                      </a:r>
                    </a:p>
                    <a:p>
                      <a:pPr algn="ctr"/>
                      <a:r>
                        <a:rPr lang="th-TH" sz="2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ตามแนวทางการรับราชการของ ยศ.ทร. </a:t>
                      </a:r>
                    </a:p>
                    <a:p>
                      <a:pPr algn="ctr"/>
                      <a:r>
                        <a:rPr lang="th-TH" sz="2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(สถานศึกษาในส่วนการศึกษาที่หนึ่ง) พ.ศ.๒๕๖๔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31178"/>
                  </a:ext>
                </a:extLst>
              </a:tr>
              <a:tr h="600964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SzPct val="80000"/>
                        <a:buNone/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 คุณภาพของผลผลิตจากการจัดการศึกษา</a:t>
                      </a:r>
                      <a:br>
                        <a:rPr lang="th-TH" sz="24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(สถานศึกษา และ </a:t>
                      </a:r>
                      <a:r>
                        <a:rPr lang="th-TH" sz="2400" b="1" dirty="0" err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ฝว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ก.ฯ) 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808111"/>
                  </a:ext>
                </a:extLst>
              </a:tr>
              <a:tr h="670633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 กลยุทธ์ในการบริหารจัดการศึกษา </a:t>
                      </a:r>
                    </a:p>
                    <a:p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(สถานศึกษา และ </a:t>
                      </a:r>
                      <a:r>
                        <a:rPr lang="th-TH" sz="2400" b="1" dirty="0" err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ฝว</a:t>
                      </a:r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ก.ฯ) 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23716"/>
                  </a:ext>
                </a:extLst>
              </a:tr>
              <a:tr h="464781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 การจัดการเรียนการสอนและเสริมสร้างทักษะ</a:t>
                      </a:r>
                    </a:p>
                    <a:p>
                      <a:r>
                        <a:rPr lang="th-TH" sz="24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(สถานศึกษา)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990991"/>
                  </a:ext>
                </a:extLst>
              </a:tr>
              <a:tr h="897227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 การสนับสนุนทรัพยากรเพื่อการศึกษา การฝึก และการเรียนรู้   (ศยร.ฯ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กบศ.ฯ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กหส.ฯ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 สน.ฯ)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5499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3BC470-A485-1588-4B0A-5E070E20C6BA}"/>
              </a:ext>
            </a:extLst>
          </p:cNvPr>
          <p:cNvSpPr txBox="1"/>
          <p:nvPr/>
        </p:nvSpPr>
        <p:spPr>
          <a:xfrm>
            <a:off x="329470" y="4771035"/>
            <a:ext cx="57665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เพื่อให้สถานศึกษานำไปใช้เป็น</a:t>
            </a:r>
            <a:r>
              <a:rPr lang="th-TH" sz="2400" b="1" dirty="0">
                <a:solidFill>
                  <a:schemeClr val="tx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กรอบแนวทาง</a:t>
            </a:r>
            <a:r>
              <a:rPr lang="th-TH" sz="2400" b="1" strike="sngStrike" dirty="0">
                <a:solidFill>
                  <a:srgbClr val="000099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สำหรับจัดทำคู่มือประกันคุณภาพการศึกษาภายในสถานศึกษาตามบริบทของแต่ละสถานศึกษา</a:t>
            </a:r>
            <a:r>
              <a:rPr lang="th-TH" sz="24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 และดำเนินงานประกันคุณภาพการศึกษา เพื่อพัฒนาคุณภาพการศึกษา สู่เป้าหมายตามมาตรฐานที่สถานศึกษากำหนด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493736" y="6175156"/>
            <a:ext cx="2774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เริ่มใช้ปีการศึกษา ๖๔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464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85191" y="-4424"/>
            <a:ext cx="4806809" cy="703051"/>
          </a:xfrm>
        </p:spPr>
        <p:txBody>
          <a:bodyPr/>
          <a:lstStyle/>
          <a:p>
            <a:pPr algn="ctr"/>
            <a:r>
              <a:rPr lang="th-TH" sz="3200" dirty="0"/>
              <a:t>จก.ยศ.ทร. อนุมัติเมื่อ ๑๓ ก.ค.๖๓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806AE83-923D-4773-820F-8422A2A13861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052438"/>
              </p:ext>
            </p:extLst>
          </p:nvPr>
        </p:nvGraphicFramePr>
        <p:xfrm>
          <a:off x="183922" y="245947"/>
          <a:ext cx="548103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038">
                  <a:extLst>
                    <a:ext uri="{9D8B030D-6E8A-4147-A177-3AD203B41FA5}">
                      <a16:colId xmlns:a16="http://schemas.microsoft.com/office/drawing/2014/main" val="3901468878"/>
                    </a:ext>
                  </a:extLst>
                </a:gridCol>
              </a:tblGrid>
              <a:tr h="1092045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กรอบแนวทางการประเมินคุณภาพภายใน  </a:t>
                      </a:r>
                    </a:p>
                    <a:p>
                      <a:pPr algn="ctr"/>
                      <a:r>
                        <a:rPr lang="th-TH" sz="2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สถานศึกษาตามแนวทางรับราชการของกรมยุทธศึกษาทหารเรือ   (สถานศึกษาในส่วนการศึกษาที่หนึ่ง) พ.ศ.๒๕๖๓</a:t>
                      </a:r>
                      <a:endParaRPr lang="en-US" sz="4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3117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0C1C4D0-8868-D069-E193-17ADEB99E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511" y="698627"/>
            <a:ext cx="3733197" cy="5298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921E7D-8911-4440-7960-95D453F06DE4}"/>
              </a:ext>
            </a:extLst>
          </p:cNvPr>
          <p:cNvSpPr txBox="1"/>
          <p:nvPr/>
        </p:nvSpPr>
        <p:spPr>
          <a:xfrm>
            <a:off x="557732" y="1712396"/>
            <a:ext cx="522675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kern="120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คู่มือสำหรับ</a:t>
            </a:r>
            <a:r>
              <a:rPr lang="th-TH" sz="3600" b="1" kern="1200" dirty="0">
                <a:solidFill>
                  <a:srgbClr val="000099"/>
                </a:solidFill>
                <a:effectLst/>
                <a:ea typeface="+mn-ea"/>
                <a:cs typeface="TH SarabunPSK" panose="020B0500040200020003" pitchFamily="34" charset="-34"/>
              </a:rPr>
              <a:t>คณะผู้ประเมินคุณภาพภายใน </a:t>
            </a:r>
            <a:r>
              <a:rPr lang="th-TH" sz="3600" kern="120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ใช้เป็นกรอบแนวทางในการประเมินคุณภาพการศึกษา สถานศึกษาในส่วนการศึกษาที่หนึ่ง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kern="120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บทบาทของคณะผู้ประเมินคุณภาพภายใน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kern="120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ขั้นตอนการดำเนินการประเมิน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kern="120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เกณฑ์การพิจารณาระดับคุณภาพ</a:t>
            </a:r>
            <a:r>
              <a:rPr lang="th-TH" sz="2800" kern="1200" spc="-2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การศึกษาตามประเด็นสำคัญในแต่ละด้าน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kern="1200" spc="-2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แนวทางการเขียนรายงานการประเมินตนเอง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864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6F4FCC-626F-FB5A-F8F9-F4731D404E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A3C828-EE11-89CF-5649-885B53018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9" y="1355070"/>
            <a:ext cx="3792597" cy="465703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53975" lvl="0" indent="0" algn="thaiDist">
              <a:spcBef>
                <a:spcPts val="400"/>
              </a:spcBef>
              <a:spcAft>
                <a:spcPts val="0"/>
              </a:spcAft>
              <a:buSzPts val="1000"/>
              <a:buNone/>
              <a:tabLst>
                <a:tab pos="3200400" algn="l"/>
              </a:tabLst>
            </a:pPr>
            <a:r>
              <a:rPr lang="th-TH" sz="280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เอกสารรายงานสรุปผลการบริหารและการดำเนินงานต่าง ๆ ตามวิสัยทัศน</a:t>
            </a:r>
            <a:r>
              <a:rPr lang="th-TH" sz="2800" b="1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์</a:t>
            </a:r>
            <a:r>
              <a:rPr lang="th-TH" sz="280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นโยบาย กลยุทธ์ แผนงาน และกิจกรรมสำคัญของสถานศึกษา </a:t>
            </a:r>
            <a:br>
              <a:rPr lang="th-TH" sz="280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80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โดยจัด</a:t>
            </a:r>
            <a:r>
              <a:rPr lang="th-TH" sz="2800" u="none" strike="noStrike" spc="-4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เนื้อหาให้สอดคล้องกับกรอบมาตรฐานคุณภาพการศึกษา ๔ ด้าน และประเด็นคุณภาพที่กำหนดไว้ในกรอบมาตรฐาน</a:t>
            </a:r>
            <a:r>
              <a:rPr lang="th-TH" sz="280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คุณภาพการศึกษาฯ  </a:t>
            </a:r>
          </a:p>
          <a:p>
            <a:pPr marL="53975" lvl="0" indent="0" algn="thaiDist">
              <a:spcBef>
                <a:spcPts val="400"/>
              </a:spcBef>
              <a:spcAft>
                <a:spcPts val="0"/>
              </a:spcAft>
              <a:buSzPts val="1000"/>
              <a:buNone/>
              <a:tabLst>
                <a:tab pos="3200400" algn="l"/>
              </a:tabLst>
            </a:pPr>
            <a:r>
              <a:rPr lang="th-TH" sz="2400" dirty="0">
                <a:solidFill>
                  <a:schemeClr val="accent4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 (</a:t>
            </a:r>
            <a:r>
              <a:rPr lang="th-TH" sz="2400" u="none" strike="noStrike" dirty="0">
                <a:solidFill>
                  <a:schemeClr val="accent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ยังไม่ต้องประเมินผล ให้ระดับคุณภาพเปรียบเทียบกับเกณฑ์ที่กำหนด)</a:t>
            </a:r>
            <a:endParaRPr lang="en-US" sz="2400" u="none" strike="noStrike" dirty="0">
              <a:solidFill>
                <a:schemeClr val="accent4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DFF7A72-A6D4-3B74-D3BC-5E820D68D4FD}"/>
              </a:ext>
            </a:extLst>
          </p:cNvPr>
          <p:cNvSpPr txBox="1">
            <a:spLocks/>
          </p:cNvSpPr>
          <p:nvPr/>
        </p:nvSpPr>
        <p:spPr>
          <a:xfrm>
            <a:off x="4600292" y="1404230"/>
            <a:ext cx="3907969" cy="4657037"/>
          </a:xfrm>
          <a:prstGeom prst="rect">
            <a:avLst/>
          </a:prstGeom>
          <a:solidFill>
            <a:srgbClr val="FEFFE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3CC"/>
              </a:buClr>
              <a:buSzPct val="80000"/>
              <a:buFont typeface="Wingdings" panose="05000000000000000000" pitchFamily="2" charset="2"/>
              <a:buChar char="q"/>
              <a:defRPr sz="40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Nunito Light"/>
                <a:cs typeface="TH SarabunPSK" panose="020B0500040200020003" pitchFamily="34" charset="-34"/>
                <a:sym typeface="Nunito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186262" indent="0">
              <a:buNone/>
            </a:pPr>
            <a:r>
              <a:rPr lang="th-TH" sz="2800" u="none" strike="noStrike" spc="-2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รายงานแสดงผลการประเมินคุณภาพการบริหารการศึกษา ซึ่งพิจารณาตามกรอบมาตรฐานคุณภาพการศึกษา</a:t>
            </a:r>
            <a:r>
              <a:rPr lang="th-TH" sz="280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br>
              <a:rPr lang="th-TH" sz="280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80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๔ ด้าน และ </a:t>
            </a:r>
            <a:r>
              <a:rPr lang="th-TH" sz="2800" dirty="0">
                <a:solidFill>
                  <a:srgbClr val="000000"/>
                </a:solidFill>
                <a:latin typeface="Angsana New" panose="02020603050405020304" pitchFamily="18" charset="-34"/>
                <a:ea typeface="Times New Roman" panose="02020603050405020304" pitchFamily="18" charset="0"/>
              </a:rPr>
              <a:t>๑๕ </a:t>
            </a:r>
            <a:r>
              <a:rPr lang="th-TH" sz="280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ประเด็นคุณภาพ </a:t>
            </a:r>
            <a:br>
              <a:rPr lang="th-TH" sz="2800" u="none" strike="noStrike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800" u="none" strike="noStrike" spc="-3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โดยเป็นผลรวมของผลการดำเนินงานประจำปี (รายงานประจำปี : </a:t>
            </a:r>
            <a:r>
              <a:rPr lang="en-US" sz="2800" u="none" strike="noStrike" spc="-3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Annual Report</a:t>
            </a:r>
            <a:r>
              <a:rPr lang="th-TH" sz="2800" u="none" strike="noStrike" spc="-3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) </a:t>
            </a:r>
            <a:r>
              <a:rPr lang="th-TH" sz="2800" u="none" strike="noStrike" spc="-3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และผลการประเมินคุณภาพการศึกษาภายในโดยองค์คณะผู้ประเมิน</a:t>
            </a:r>
            <a:r>
              <a:rPr lang="th-TH" sz="2800" u="none" strike="noStrike" spc="-4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คุณภาพการศึกษาภายใน</a:t>
            </a:r>
            <a:endParaRPr lang="en-US" sz="4400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8A349B3-EA67-C091-07F7-6FF8220C32A3}"/>
              </a:ext>
            </a:extLst>
          </p:cNvPr>
          <p:cNvSpPr txBox="1">
            <a:spLocks/>
          </p:cNvSpPr>
          <p:nvPr/>
        </p:nvSpPr>
        <p:spPr>
          <a:xfrm>
            <a:off x="8703774" y="1355069"/>
            <a:ext cx="3276165" cy="4657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3CC"/>
              </a:buClr>
              <a:buSzPct val="80000"/>
              <a:buFont typeface="Wingdings" panose="05000000000000000000" pitchFamily="2" charset="2"/>
              <a:buChar char="q"/>
              <a:defRPr sz="40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Nunito Light"/>
                <a:cs typeface="TH SarabunPSK" panose="020B0500040200020003" pitchFamily="34" charset="-34"/>
                <a:sym typeface="Nunito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186262" indent="0">
              <a:buNone/>
            </a:pPr>
            <a:r>
              <a:rPr lang="th-TH" sz="2800" u="none" strike="noStrike" spc="-2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องค์คณะผู้ประเมินคุณภาพภายใน</a:t>
            </a:r>
            <a:r>
              <a:rPr lang="th-TH" sz="2800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สถานศึกษา แต่งตั้งขึ้นโดยคัดสรรผู้ทรงคุณวุฒิที่มีความเชี่ยวชาญด้านการศึกษา ตามที่กรมยุทธศึกษาทหารเรือแต่งตั้ง </a:t>
            </a:r>
          </a:p>
          <a:p>
            <a:pPr marL="186262" indent="0">
              <a:buNone/>
            </a:pPr>
            <a:r>
              <a:rPr lang="th-TH" sz="2800" u="none" strike="noStrik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ควรมีจำนวนไม่น้อยกว่า ๓ นาย </a:t>
            </a:r>
            <a:endParaRPr lang="en-US" sz="2800" u="none" strike="noStrike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186262" indent="0">
              <a:buNone/>
            </a:pP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420CE-1165-9E1D-7929-B98E1F71352B}"/>
              </a:ext>
            </a:extLst>
          </p:cNvPr>
          <p:cNvSpPr txBox="1"/>
          <p:nvPr/>
        </p:nvSpPr>
        <p:spPr>
          <a:xfrm>
            <a:off x="496810" y="909534"/>
            <a:ext cx="3792596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รายงานประจำปี </a:t>
            </a:r>
            <a:r>
              <a:rPr lang="en-US" sz="2400" b="1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Annual Report</a:t>
            </a:r>
            <a:r>
              <a:rPr lang="th-TH" sz="2400" b="1" u="none" strike="noStrike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6FC944-3E9F-F89B-3406-62452D0572C9}"/>
              </a:ext>
            </a:extLst>
          </p:cNvPr>
          <p:cNvSpPr txBox="1"/>
          <p:nvPr/>
        </p:nvSpPr>
        <p:spPr>
          <a:xfrm>
            <a:off x="4600292" y="926439"/>
            <a:ext cx="379259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spc="-2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รายงานผลการประเมินตนเอง (</a:t>
            </a:r>
            <a:r>
              <a:rPr lang="en-US" sz="2400" b="1" spc="-2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SAR</a:t>
            </a:r>
            <a:r>
              <a:rPr lang="th-TH" sz="2400" b="1" spc="-2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D4D428-A8DC-9B68-6FAD-E3C54AF35076}"/>
              </a:ext>
            </a:extLst>
          </p:cNvPr>
          <p:cNvSpPr txBox="1"/>
          <p:nvPr/>
        </p:nvSpPr>
        <p:spPr>
          <a:xfrm>
            <a:off x="8703774" y="909534"/>
            <a:ext cx="327616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u="none" strike="noStrike" spc="-2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ผู้ประเมินคุณภาพภายใน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833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0620" y="51239"/>
            <a:ext cx="10264411" cy="735990"/>
          </a:xfrm>
        </p:spPr>
        <p:txBody>
          <a:bodyPr/>
          <a:lstStyle/>
          <a:p>
            <a:r>
              <a:rPr lang="th-TH" sz="4000" dirty="0"/>
              <a:t>การดำเนินงานประกันคุณภาพภายในสถานศึกษา</a:t>
            </a:r>
            <a:endParaRPr lang="en-US" sz="4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21478" y="787229"/>
            <a:ext cx="6552289" cy="6057475"/>
            <a:chOff x="3021478" y="787229"/>
            <a:chExt cx="6552289" cy="60574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1478" y="787229"/>
              <a:ext cx="6552289" cy="6057475"/>
            </a:xfrm>
            <a:prstGeom prst="rect">
              <a:avLst/>
            </a:prstGeom>
          </p:spPr>
        </p:pic>
        <p:cxnSp>
          <p:nvCxnSpPr>
            <p:cNvPr id="16" name="Elbow Connector 15"/>
            <p:cNvCxnSpPr/>
            <p:nvPr/>
          </p:nvCxnSpPr>
          <p:spPr>
            <a:xfrm>
              <a:off x="4773168" y="3054096"/>
              <a:ext cx="1645920" cy="228600"/>
            </a:xfrm>
            <a:prstGeom prst="bentConnector3">
              <a:avLst>
                <a:gd name="adj1" fmla="val 556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10800000" flipV="1">
              <a:off x="6514338" y="3054096"/>
              <a:ext cx="1559814" cy="228600"/>
            </a:xfrm>
            <a:prstGeom prst="bentConnector3">
              <a:avLst>
                <a:gd name="adj1" fmla="val 171"/>
              </a:avLst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651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33144" y="90805"/>
            <a:ext cx="10515600" cy="956457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00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กรอบเวลาการดำเนินงานการประกันคุณภาพการศึกษา </a:t>
            </a:r>
            <a:br>
              <a:rPr lang="th-TH" sz="3600" b="1" dirty="0">
                <a:solidFill>
                  <a:srgbClr val="00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33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สถานศึกษาในส่วนการศึกษาที่หนึ่ง ในปีงบประมาณ ๖๖</a:t>
            </a:r>
            <a:endParaRPr lang="en-US" sz="3600" b="1" dirty="0">
              <a:solidFill>
                <a:srgbClr val="0033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228571"/>
              </p:ext>
            </p:extLst>
          </p:nvPr>
        </p:nvGraphicFramePr>
        <p:xfrm>
          <a:off x="783771" y="1741714"/>
          <a:ext cx="10987401" cy="4690581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9135930">
                  <a:extLst>
                    <a:ext uri="{9D8B030D-6E8A-4147-A177-3AD203B41FA5}">
                      <a16:colId xmlns:a16="http://schemas.microsoft.com/office/drawing/2014/main" val="2581372044"/>
                    </a:ext>
                  </a:extLst>
                </a:gridCol>
                <a:gridCol w="1851471">
                  <a:extLst>
                    <a:ext uri="{9D8B030D-6E8A-4147-A177-3AD203B41FA5}">
                      <a16:colId xmlns:a16="http://schemas.microsoft.com/office/drawing/2014/main" val="4172530214"/>
                    </a:ext>
                  </a:extLst>
                </a:gridCol>
              </a:tblGrid>
              <a:tr h="415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  <a:defRPr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การดำเนินงาน ในปีงบประมาณ ๖๖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  <a:defRPr/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ช่วงเวลา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646074"/>
                  </a:ext>
                </a:extLst>
              </a:tr>
              <a:tr h="509452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๑. สถานศึกษาจัดทำแผนพัฒนาการจัดการศึกษา และดำเนินการตามแผนที่กำหนดไว้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</a:pPr>
                      <a:r>
                        <a:rPr lang="th-TH" sz="28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ตลอดปีการศึกษา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29803"/>
                  </a:ext>
                </a:extLst>
              </a:tr>
              <a:tr h="894088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๒. สถานศึกษาจัดให้มีการประเมินและตรวจสอบคุณภาพการศึกษาภายในสถานศึกษาและจัดทำรายงานการประเมินตนเอง 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SAR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ปีการศึกษา ๒๕๖๕ 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</a:pPr>
                      <a:r>
                        <a:rPr lang="th-TH" sz="28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ม.ค. – ก.พ. ๖๖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43690"/>
                  </a:ext>
                </a:extLst>
              </a:tr>
              <a:tr h="831443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๓. สถานศึกษา ส่งรายงานผลการประเมินตนเอง 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Self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Assessment Report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SAR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</a:t>
                      </a:r>
                      <a:b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ปีการศึกษา ๒๕๖๕  ให้ กปภ.ยศ.ทร.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</a:pPr>
                      <a:r>
                        <a:rPr lang="th-TH" sz="28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มี.ค.๖๖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262140"/>
                  </a:ext>
                </a:extLst>
              </a:tr>
              <a:tr h="726721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๔. </a:t>
                      </a:r>
                      <a:r>
                        <a:rPr lang="th-TH" sz="28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กป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ภ.ยศ.</a:t>
                      </a:r>
                      <a:r>
                        <a:rPr lang="th-TH" sz="28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ทร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 วิเคราะห์ 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SAR 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สรุปประเด็นสำคัญเสนอ ยศ.</a:t>
                      </a:r>
                      <a:r>
                        <a:rPr lang="th-TH" sz="28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ทร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.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</a:pPr>
                      <a:r>
                        <a:rPr lang="th-TH" sz="28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เม.ย. ๖๖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642344"/>
                  </a:ext>
                </a:extLst>
              </a:tr>
              <a:tr h="12471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</a:pP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๕. สถานศึกษาจัดทำรายงานประจำปี (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Annual Report</a:t>
                      </a: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 เพื่อรายงานผลการปฏิบัติงานปีการศึกษา ๒๕๖๖ ตามกรอบมาตรฐานคุณภาพการศึกษา</a:t>
                      </a: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</a:pPr>
                      <a:r>
                        <a:rPr lang="th-TH" sz="28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(ส่งสำเนาให้</a:t>
                      </a:r>
                      <a:r>
                        <a:rPr lang="th-TH" sz="2800" baseline="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กปภ.ยศ.ทร. เพื่อใช้เป็นข้อมูลอ้างอิงต่อไป)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630555" algn="l"/>
                          <a:tab pos="900430" algn="l"/>
                          <a:tab pos="1350645" algn="l"/>
                        </a:tabLst>
                      </a:pPr>
                      <a:r>
                        <a:rPr lang="th-TH" sz="2800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ก.ย.๖๖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8436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DE65614-55A3-C7A3-B2F9-00E0A8F8A21D}"/>
              </a:ext>
            </a:extLst>
          </p:cNvPr>
          <p:cNvSpPr txBox="1"/>
          <p:nvPr/>
        </p:nvSpPr>
        <p:spPr>
          <a:xfrm>
            <a:off x="783770" y="1194433"/>
            <a:ext cx="106244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สถานศึกษาจัดทำรายงานประจำปี (</a:t>
            </a:r>
            <a:r>
              <a:rPr lang="en-US" sz="2400" b="1" dirty="0">
                <a:solidFill>
                  <a:srgbClr val="0000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Annual Report</a:t>
            </a:r>
            <a:r>
              <a:rPr lang="th-TH" sz="2400" b="1" dirty="0">
                <a:solidFill>
                  <a:srgbClr val="000099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เพื่อรายงานผลการปฏิบัติงานปีการศึกษา ๒๕๖๕   ภายใน ก.ย.๖๕ </a:t>
            </a:r>
            <a:endParaRPr lang="en-US" sz="2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45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1B6665C3-7C03-4A50-AD20-B1FF009D5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24500" y="436728"/>
            <a:ext cx="6426373" cy="653727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ABCC93C-6160-4594-BA63-84E8E41AE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4294" y="436729"/>
            <a:ext cx="5185906" cy="63298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5B51F0-6CA8-447F-AD4D-9671129632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57768-CA8F-4317-BFF2-392A3730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768" y="1123324"/>
            <a:ext cx="5941304" cy="5462687"/>
          </a:xfrm>
        </p:spPr>
        <p:txBody>
          <a:bodyPr/>
          <a:lstStyle/>
          <a:p>
            <a:pPr marL="185738" indent="0">
              <a:spcBef>
                <a:spcPts val="0"/>
              </a:spcBef>
              <a:buNone/>
            </a:pPr>
            <a:r>
              <a:rPr lang="th-TH" sz="3000" dirty="0"/>
              <a:t>๑. ประเมินทุกปี เพื่อให้ได้ข้อมูลที่เป็นปัจจุบัน สามารถแก้ไขปัญหาได้ทันต่อเวลา </a:t>
            </a:r>
            <a:r>
              <a:rPr lang="th-TH" sz="3000" dirty="0">
                <a:solidFill>
                  <a:srgbClr val="0000FF"/>
                </a:solidFill>
              </a:rPr>
              <a:t>สถานศึกษาได้ใช้ผลประเมินเป็นแนวทางในการปรับปรุงและพัฒนาคุณภาพการศึกษาอย่างต่อเนื่อง </a:t>
            </a:r>
          </a:p>
          <a:p>
            <a:pPr marL="185738" indent="0">
              <a:spcBef>
                <a:spcPts val="0"/>
              </a:spcBef>
              <a:buNone/>
            </a:pPr>
            <a:r>
              <a:rPr lang="th-TH" sz="3000" dirty="0"/>
              <a:t>๒. จัดทำรายงาน ๒ เล่ม</a:t>
            </a:r>
          </a:p>
          <a:p>
            <a:pPr marL="185738" lvl="1" indent="0">
              <a:spcBef>
                <a:spcPts val="0"/>
              </a:spcBef>
              <a:buNone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- </a:t>
            </a:r>
            <a:r>
              <a:rPr lang="th-TH" sz="3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รายงานประจำปี </a:t>
            </a:r>
            <a:r>
              <a:rPr lang="th-TH" sz="3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เป็นรายงานผลการดำเนินงาน  ไม่มีการให้ระดับคุณภาพ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(ส่งให้ผู้ประเมิน)</a:t>
            </a:r>
            <a:endParaRPr lang="th-TH" sz="3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5738" lvl="1" indent="0">
              <a:spcBef>
                <a:spcPts val="0"/>
              </a:spcBef>
              <a:buNone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- </a:t>
            </a:r>
            <a:r>
              <a:rPr lang="th-TH" sz="3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รายงานการประเมินตนเอง (</a:t>
            </a:r>
            <a:r>
              <a:rPr lang="en-US" sz="30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SAR)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เป็นรายงานยืนยันจากผู้ประเมินว่า มีผลการดำเนินงานตามนั้นจริง โดยมีการให้ผลการประเมินเป็นระดับคุณภาพ พร้อมทั้ง คำอธิบายประกอบการประเมินและข้อเสนอแนะเพื่อการปรับปรุงพัฒนา 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(ส่ง ยศ.</a:t>
            </a:r>
            <a:r>
              <a:rPr lang="th-TH" sz="3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ทร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ผ่าน </a:t>
            </a:r>
            <a:r>
              <a:rPr lang="th-TH" sz="3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กป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ภ.ฯ)</a:t>
            </a:r>
            <a:endParaRPr lang="th-TH" sz="3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5738" lvl="1" indent="0">
              <a:spcBef>
                <a:spcPts val="0"/>
              </a:spcBef>
              <a:buNone/>
            </a:pPr>
            <a:endParaRPr lang="th-TH" sz="3000" b="1" dirty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BDEEE6-3CEC-4549-9185-FAD315CF6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78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5374" y="71477"/>
            <a:ext cx="1732448" cy="1732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26DBB4-72CB-4F09-8541-1DE6766A2E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9" b="95111" l="3556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1195" y="-129588"/>
            <a:ext cx="1465714" cy="1465714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3AA2ECB-BBB5-460C-92C7-3F874CFF9692}"/>
              </a:ext>
            </a:extLst>
          </p:cNvPr>
          <p:cNvSpPr txBox="1">
            <a:spLocks/>
          </p:cNvSpPr>
          <p:nvPr/>
        </p:nvSpPr>
        <p:spPr>
          <a:xfrm>
            <a:off x="609770" y="1627335"/>
            <a:ext cx="5067698" cy="465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Nunito Light"/>
              <a:buChar char="✘"/>
              <a:defRPr sz="40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Nunito Light"/>
                <a:cs typeface="TH SarabunPSK" panose="020B0500040200020003" pitchFamily="34" charset="-34"/>
                <a:sym typeface="Nunito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185738" indent="0">
              <a:spcBef>
                <a:spcPts val="0"/>
              </a:spcBef>
              <a:buFont typeface="Nunito Light"/>
              <a:buNone/>
            </a:pPr>
            <a:r>
              <a:rPr lang="th-TH" sz="3200" dirty="0"/>
              <a:t>๑. ต้องมีการประเมินทุกปีหรือไม่</a:t>
            </a:r>
          </a:p>
          <a:p>
            <a:pPr marL="185738" indent="0">
              <a:spcBef>
                <a:spcPts val="0"/>
              </a:spcBef>
              <a:buFont typeface="Nunito Light"/>
              <a:buNone/>
            </a:pPr>
            <a:r>
              <a:rPr lang="th-TH" sz="3200" dirty="0"/>
              <a:t>๒. ทำไมต้องมีการจัดทำรายงาน ๒ เล่ม</a:t>
            </a:r>
          </a:p>
          <a:p>
            <a:pPr marL="185738" lvl="1" indent="0">
              <a:spcBef>
                <a:spcPts val="0"/>
              </a:spcBef>
              <a:buFont typeface="Nunito Light"/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- รายงานประจำปี</a:t>
            </a:r>
          </a:p>
          <a:p>
            <a:pPr marL="185738" lvl="1" indent="0">
              <a:spcBef>
                <a:spcPts val="0"/>
              </a:spcBef>
              <a:buFont typeface="Nunito Light"/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- รายงานการประเมินตนเอง</a:t>
            </a:r>
          </a:p>
          <a:p>
            <a:pPr marL="185738" lvl="1" indent="0">
              <a:spcBef>
                <a:spcPts val="0"/>
              </a:spcBef>
              <a:buFont typeface="Nunito Light"/>
              <a:buNone/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5738" lvl="1" indent="0">
              <a:spcBef>
                <a:spcPts val="0"/>
              </a:spcBef>
              <a:buFont typeface="Nunito Light"/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ทำเล่มเดียวได้หรือไม่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44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2857" y="2493599"/>
            <a:ext cx="6305119" cy="1055144"/>
          </a:xfrm>
          <a:solidFill>
            <a:srgbClr val="000000"/>
          </a:solidFill>
        </p:spPr>
        <p:txBody>
          <a:bodyPr anchor="t">
            <a:normAutofit fontScale="90000"/>
          </a:bodyPr>
          <a:lstStyle/>
          <a:p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ประธานฯ แจ้งให้ที่ประชุมทราบ</a:t>
            </a:r>
            <a:br>
              <a:rPr lang="th-TH" sz="5400" dirty="0">
                <a:solidFill>
                  <a:schemeClr val="bg1"/>
                </a:solidFill>
                <a:effectLst/>
                <a:ea typeface="Cordia New" panose="020B0304020202020204" pitchFamily="34" charset="-34"/>
              </a:rPr>
            </a:br>
            <a:b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</a:br>
            <a:endParaRPr lang="en-US" sz="44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69370-D7A8-47C4-AACD-11434D2C98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4B186B-BEB8-42BC-B3D4-53B397E49A2D}"/>
              </a:ext>
            </a:extLst>
          </p:cNvPr>
          <p:cNvCxnSpPr>
            <a:cxnSpLocks/>
          </p:cNvCxnSpPr>
          <p:nvPr/>
        </p:nvCxnSpPr>
        <p:spPr>
          <a:xfrm>
            <a:off x="5453743" y="2365253"/>
            <a:ext cx="630512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37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79E4D8-D060-49AA-99F3-904EF89772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99120A-5DC5-4175-9259-3FD79538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กรอบมาตรฐานคุณภาพการศึกษา ฯ พ.ศ.๒๕๖๔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6659C-766C-463A-A7B2-31AA6F38E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856" y="1062747"/>
            <a:ext cx="6037504" cy="5732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r>
              <a:rPr lang="th-TH" sz="2400" u="sng" dirty="0">
                <a:solidFill>
                  <a:srgbClr val="0000FF"/>
                </a:solidFill>
              </a:rPr>
              <a:t>ด้านที่</a:t>
            </a:r>
            <a:r>
              <a:rPr lang="th-TH" sz="2400" dirty="0">
                <a:solidFill>
                  <a:srgbClr val="0000FF"/>
                </a:solidFill>
              </a:rPr>
              <a:t> ๑  คุณภาพของผลผลิตจากการจัดการศึกษ</a:t>
            </a:r>
            <a:r>
              <a:rPr lang="th-TH" sz="2400" dirty="0"/>
              <a:t>า </a:t>
            </a:r>
            <a:endParaRPr lang="en-US" sz="2400" dirty="0"/>
          </a:p>
          <a:p>
            <a:pPr marL="186262" indent="0">
              <a:spcBef>
                <a:spcPts val="0"/>
              </a:spcBef>
              <a:buNone/>
            </a:pPr>
            <a:r>
              <a:rPr lang="th-TH" sz="2400" dirty="0"/>
              <a:t>๑.๑  คุณลักษณะของผู้สำเร็จการศึกษา</a:t>
            </a:r>
            <a:endParaRPr lang="en-US" sz="2400" dirty="0"/>
          </a:p>
          <a:p>
            <a:pPr marL="186262" indent="0">
              <a:spcBef>
                <a:spcPts val="0"/>
              </a:spcBef>
              <a:buNone/>
            </a:pPr>
            <a:r>
              <a:rPr lang="th-TH" sz="2400" dirty="0">
                <a:solidFill>
                  <a:srgbClr val="0070C0"/>
                </a:solidFill>
              </a:rPr>
              <a:t>๑.๒  ความพึงพอใจของหน่วยต้นสังกัด/หน่วยผู้ใช้   (ฝวก.ฯ)</a:t>
            </a:r>
            <a:endParaRPr lang="en-US" sz="2400" dirty="0">
              <a:solidFill>
                <a:srgbClr val="0070C0"/>
              </a:solidFill>
            </a:endParaRPr>
          </a:p>
          <a:p>
            <a:pPr marL="186262" indent="0">
              <a:spcBef>
                <a:spcPts val="0"/>
              </a:spcBef>
              <a:buNone/>
            </a:pPr>
            <a:r>
              <a:rPr lang="th-TH" sz="2400" u="sng" dirty="0">
                <a:solidFill>
                  <a:srgbClr val="0000FF"/>
                </a:solidFill>
              </a:rPr>
              <a:t>ด้านที่ ๒</a:t>
            </a:r>
            <a:r>
              <a:rPr lang="th-TH" sz="2400" dirty="0">
                <a:solidFill>
                  <a:srgbClr val="0000FF"/>
                </a:solidFill>
              </a:rPr>
              <a:t>  กลยุทธ์ในการบริหารจัดการศึกษา </a:t>
            </a:r>
            <a:endParaRPr lang="en-US" sz="2400" dirty="0">
              <a:solidFill>
                <a:srgbClr val="0000FF"/>
              </a:solidFill>
            </a:endParaRPr>
          </a:p>
          <a:p>
            <a:pPr marL="186262" indent="0">
              <a:spcBef>
                <a:spcPts val="0"/>
              </a:spcBef>
              <a:buNone/>
            </a:pPr>
            <a:r>
              <a:rPr lang="th-TH" sz="2400" dirty="0">
                <a:solidFill>
                  <a:schemeClr val="tx1"/>
                </a:solidFill>
              </a:rPr>
              <a:t>๒.๑  คุณภาพในการดำเนินการบริหารจัดการศึกษาตามแนวทางสถานศึกษา</a:t>
            </a:r>
            <a:endParaRPr lang="en-US" sz="2400" dirty="0">
              <a:solidFill>
                <a:schemeClr val="tx1"/>
              </a:solidFill>
            </a:endParaRPr>
          </a:p>
          <a:p>
            <a:pPr marL="186262" indent="0">
              <a:spcBef>
                <a:spcPts val="0"/>
              </a:spcBef>
              <a:buNone/>
            </a:pPr>
            <a:r>
              <a:rPr lang="th-TH" sz="2400" dirty="0"/>
              <a:t>๒.๒  คุณภาพการบริหารจัดการทรัพยากรสถานศึกษา </a:t>
            </a:r>
            <a:endParaRPr lang="en-US" sz="2400" dirty="0"/>
          </a:p>
          <a:p>
            <a:pPr marL="186262" indent="0">
              <a:spcBef>
                <a:spcPts val="0"/>
              </a:spcBef>
              <a:buNone/>
            </a:pPr>
            <a:r>
              <a:rPr lang="th-TH" sz="2400" dirty="0"/>
              <a:t>๒.๓  การประสานความร่วมมือเพื่อการบริหารจัดการศึกษา </a:t>
            </a:r>
            <a:endParaRPr lang="en-US" sz="2400" dirty="0"/>
          </a:p>
          <a:p>
            <a:pPr marL="186262" indent="0">
              <a:spcBef>
                <a:spcPts val="0"/>
              </a:spcBef>
              <a:buNone/>
            </a:pPr>
            <a:r>
              <a:rPr lang="th-TH" sz="2400" dirty="0">
                <a:solidFill>
                  <a:srgbClr val="3399FF"/>
                </a:solidFill>
              </a:rPr>
              <a:t>๒.๔  คุณภาพในการดำเนินการประกันคุณภาพภายใน</a:t>
            </a:r>
            <a:endParaRPr lang="en-US" sz="2400" dirty="0">
              <a:solidFill>
                <a:srgbClr val="3399FF"/>
              </a:solidFill>
            </a:endParaRPr>
          </a:p>
          <a:p>
            <a:pPr marL="186262" indent="0">
              <a:spcBef>
                <a:spcPts val="0"/>
              </a:spcBef>
              <a:buNone/>
            </a:pPr>
            <a:r>
              <a:rPr lang="th-TH" sz="2400" u="sng" dirty="0">
                <a:solidFill>
                  <a:srgbClr val="0000FF"/>
                </a:solidFill>
              </a:rPr>
              <a:t>ด้านที่ ๓</a:t>
            </a:r>
            <a:r>
              <a:rPr lang="th-TH" sz="2400" dirty="0">
                <a:solidFill>
                  <a:srgbClr val="0000FF"/>
                </a:solidFill>
              </a:rPr>
              <a:t>  การจัดการเรียนการสอนและเสริมสร้างทักษะ</a:t>
            </a:r>
            <a:endParaRPr lang="en-US" sz="2400" dirty="0">
              <a:solidFill>
                <a:srgbClr val="0000FF"/>
              </a:solidFill>
            </a:endParaRPr>
          </a:p>
          <a:p>
            <a:pPr marL="186262" indent="0">
              <a:spcBef>
                <a:spcPts val="0"/>
              </a:spcBef>
              <a:buNone/>
            </a:pPr>
            <a:r>
              <a:rPr lang="th-TH" sz="2400" dirty="0"/>
              <a:t>๓.๑  </a:t>
            </a:r>
            <a:r>
              <a:rPr lang="th-TH" sz="2400" dirty="0">
                <a:solidFill>
                  <a:srgbClr val="0033CC"/>
                </a:solidFill>
              </a:rPr>
              <a:t>การบริหารและพัฒนาหลักสูตร   (ฝวก.ฯ)</a:t>
            </a:r>
            <a:endParaRPr lang="en-US" sz="2400" dirty="0">
              <a:solidFill>
                <a:srgbClr val="0033CC"/>
              </a:solidFill>
            </a:endParaRPr>
          </a:p>
          <a:p>
            <a:pPr marL="186262" indent="0">
              <a:spcBef>
                <a:spcPts val="0"/>
              </a:spcBef>
              <a:buNone/>
            </a:pPr>
            <a:r>
              <a:rPr lang="th-TH" sz="2400" dirty="0">
                <a:solidFill>
                  <a:srgbClr val="0033CC"/>
                </a:solidFill>
              </a:rPr>
              <a:t>๓.๒  การบริหารจัดการด้านครูอาจารย์   (ฝวก.ฯ)</a:t>
            </a:r>
            <a:endParaRPr lang="en-US" sz="2400" dirty="0">
              <a:solidFill>
                <a:srgbClr val="0033CC"/>
              </a:solidFill>
            </a:endParaRPr>
          </a:p>
          <a:p>
            <a:pPr marL="186262" indent="0">
              <a:spcBef>
                <a:spcPts val="0"/>
              </a:spcBef>
              <a:buNone/>
            </a:pPr>
            <a:r>
              <a:rPr lang="th-TH" sz="2400" dirty="0"/>
              <a:t>๓.๓  การจัดการเรียนการสอนกระบวนวิชาที่กำหนดในหลักสูตร</a:t>
            </a:r>
            <a:endParaRPr lang="en-US" sz="2400" dirty="0"/>
          </a:p>
          <a:p>
            <a:pPr marL="186262" indent="0">
              <a:spcBef>
                <a:spcPts val="0"/>
              </a:spcBef>
              <a:buNone/>
            </a:pPr>
            <a:r>
              <a:rPr lang="th-TH" sz="2400" dirty="0"/>
              <a:t>๓.๔  การมีส่วนร่วมของผู้เรียนในกระบวนการเรียนการสอนและการฝึก</a:t>
            </a:r>
            <a:endParaRPr lang="en-US" sz="2400" dirty="0"/>
          </a:p>
          <a:p>
            <a:pPr marL="186262" indent="0">
              <a:spcBef>
                <a:spcPts val="0"/>
              </a:spcBef>
              <a:buNone/>
            </a:pPr>
            <a:r>
              <a:rPr lang="th-TH" sz="2400" dirty="0"/>
              <a:t>๓.๕  กิจกรรมสร้างเสริมทักษะและประสบการณ์</a:t>
            </a:r>
            <a:endParaRPr lang="en-US" sz="2400" dirty="0"/>
          </a:p>
          <a:p>
            <a:pPr marL="186262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7" name="Google Shape;1106;p41"/>
          <p:cNvSpPr/>
          <p:nvPr/>
        </p:nvSpPr>
        <p:spPr>
          <a:xfrm>
            <a:off x="7158361" y="1118900"/>
            <a:ext cx="4356912" cy="157321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 ด้าน </a:t>
            </a:r>
          </a:p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๑๕ ประเด็น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  <p:sp>
        <p:nvSpPr>
          <p:cNvPr id="8" name="Rectangle 7"/>
          <p:cNvSpPr/>
          <p:nvPr/>
        </p:nvSpPr>
        <p:spPr>
          <a:xfrm>
            <a:off x="6851992" y="2692111"/>
            <a:ext cx="5340008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6262"/>
            <a:r>
              <a:rPr lang="th-TH" sz="2400" b="1" u="sng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ด้านที่ ๔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การสนับสนุนทรัพยากรเพื่อการศึกษา การฝึก และการเรียนรู้ </a:t>
            </a:r>
            <a:endParaRPr lang="en-US" sz="24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6262">
              <a:tabLst>
                <a:tab pos="633413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๔.๑	ด้านหนังสือ ตำรา และสื่อการเรียนรู้  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(กหสฯ)</a:t>
            </a:r>
            <a:endParaRPr 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6262">
              <a:tabLst>
                <a:tab pos="633413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๔.๒	ด้านอุปกรณ์สนับสนุนการศึกษาและเรียนรู้ (สื่อ/ 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โสตทัศนูปกรณ์ และสารสนเทศ)  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กบศ.ฯ</a:t>
            </a:r>
            <a:endParaRPr 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6262">
              <a:tabLst>
                <a:tab pos="633413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๔.๓	ด้านอาคารเรียน อาคารที่พัก สภาพแวดล้อม และ    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ระบบสาธารณูปโภค   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 สน.ฯ</a:t>
            </a:r>
            <a:endParaRPr 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6262">
              <a:tabLst>
                <a:tab pos="633413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๔.๔	ด้านอุปกรณ์ และระบบสนับสนุนการฝึก  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ศยร.ฯ</a:t>
            </a:r>
            <a:endParaRPr lang="en-US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8570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0036" y="226305"/>
            <a:ext cx="10782572" cy="735990"/>
          </a:xfrm>
        </p:spPr>
        <p:txBody>
          <a:bodyPr/>
          <a:lstStyle/>
          <a:p>
            <a:r>
              <a:rPr lang="th-TH" sz="2800" dirty="0"/>
              <a:t>กรอบมาตรฐานคุณภาพการศึกษาสำหรับสถานศึกษาตามแนวทางรับราชการของกรมยุทธศึกษาทหารเรือ (สถานศึกษาในส่วนการศึกษาที่หนึ่ง) พ.ศ.๒๕๖๔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898648" y="1409064"/>
            <a:ext cx="9052224" cy="4744847"/>
          </a:xfrm>
        </p:spPr>
        <p:txBody>
          <a:bodyPr/>
          <a:lstStyle/>
          <a:p>
            <a:pPr marL="576263" indent="-390525">
              <a:buFont typeface="+mj-lt"/>
              <a:buAutoNum type="arabicPeriod"/>
            </a:pPr>
            <a:r>
              <a:rPr lang="th-TH" sz="2800" dirty="0"/>
              <a:t>บทนำ  แผนการศึกษาแห่งชาติ ยุทธศาสตร์ในการพัฒนาการศึกษา ระบบประกันคุณภาพการศึกษา</a:t>
            </a:r>
          </a:p>
          <a:p>
            <a:pPr marL="576263" indent="-390525">
              <a:buFont typeface="+mj-lt"/>
              <a:buAutoNum type="arabicPeriod"/>
            </a:pPr>
            <a:r>
              <a:rPr lang="th-TH" sz="2800" dirty="0"/>
              <a:t>การประกันคุณภาพการศึกษา สถานศึกษาของ ทร.</a:t>
            </a:r>
          </a:p>
          <a:p>
            <a:pPr marL="185738" indent="0">
              <a:buNone/>
            </a:pPr>
            <a:r>
              <a:rPr lang="th-TH" sz="2800" dirty="0"/>
              <a:t>  (นโยบายการศึกษาของ ทร. โครงสร้างการประกันคุณภาพการศึกษาของ ทร.</a:t>
            </a:r>
          </a:p>
          <a:p>
            <a:pPr marL="185738" indent="0">
              <a:buNone/>
            </a:pPr>
            <a:r>
              <a:rPr lang="th-TH" sz="2800" dirty="0"/>
              <a:t>    หน้าที่ของ จนท.ประกันคุณภาพการศึกษา)</a:t>
            </a:r>
          </a:p>
          <a:p>
            <a:pPr marL="185738" indent="0">
              <a:buNone/>
            </a:pPr>
            <a:r>
              <a:rPr lang="th-TH" sz="2800" dirty="0"/>
              <a:t>3. นิยามศัพ์ หลักเกณฑ์ และ แนวปฏิบัติ</a:t>
            </a:r>
          </a:p>
          <a:p>
            <a:pPr marL="185738" indent="0">
              <a:buNone/>
            </a:pPr>
            <a:r>
              <a:rPr lang="th-TH" sz="2800" dirty="0"/>
              <a:t>4. กรอบมาตรฐานคุณภาพการศึกษาสำหรับสถานศึกษา</a:t>
            </a:r>
            <a:endParaRPr lang="en-US" sz="2800" dirty="0"/>
          </a:p>
          <a:p>
            <a:pPr marL="185738" indent="0">
              <a:buNone/>
            </a:pPr>
            <a:r>
              <a:rPr lang="th-TH" sz="2800" dirty="0"/>
              <a:t>    รายละเอียดของ มาตรฐาน ๔ ด้าน ๑๕ ประเด็นคุณภาพ</a:t>
            </a:r>
          </a:p>
          <a:p>
            <a:pPr marL="185738" indent="0">
              <a:buNone/>
            </a:pPr>
            <a:endParaRPr lang="en-US" sz="3200" dirty="0"/>
          </a:p>
          <a:p>
            <a:pPr marL="576263" indent="-390525">
              <a:buFont typeface="+mj-lt"/>
              <a:buAutoNum type="arabicPeriod"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74" y="1802257"/>
            <a:ext cx="2283532" cy="32086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2088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0037" y="336033"/>
            <a:ext cx="10264411" cy="735990"/>
          </a:xfrm>
        </p:spPr>
        <p:txBody>
          <a:bodyPr/>
          <a:lstStyle/>
          <a:p>
            <a:r>
              <a:rPr lang="th-TH" sz="3200" dirty="0"/>
              <a:t>กรอบมาตรฐานฯ บทที่ ๔ อธิบายรายละเอียดของมาตรฐานแต่ละด้าน และประเด็นคุณภาพ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16864" y="1235329"/>
            <a:ext cx="10387584" cy="3784728"/>
          </a:xfrm>
        </p:spPr>
        <p:txBody>
          <a:bodyPr/>
          <a:lstStyle/>
          <a:p>
            <a:pPr marL="186262" indent="0">
              <a:buNone/>
            </a:pPr>
            <a:r>
              <a:rPr lang="th-TH" sz="2400" dirty="0"/>
              <a:t>ด้านที่ ...   ...ชื่อ.............</a:t>
            </a:r>
          </a:p>
          <a:p>
            <a:pPr marL="711183" lvl="1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...............คำอธิบาย ...................... </a:t>
            </a:r>
          </a:p>
          <a:p>
            <a:pPr marL="709613" lvl="1" indent="-196850">
              <a:buNone/>
              <a:tabLst>
                <a:tab pos="512763" algn="l"/>
              </a:tabLst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ประเด็นที่ .........................</a:t>
            </a:r>
          </a:p>
          <a:p>
            <a:pPr marL="711183" lvl="1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...............คำอธิบาย ......................</a:t>
            </a:r>
          </a:p>
          <a:p>
            <a:pPr marL="711183" lvl="1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11183" lvl="1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01638" lvl="1" indent="55563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ประเด็นที่ .........................</a:t>
            </a:r>
          </a:p>
          <a:p>
            <a:pPr marL="711183" lvl="1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...............คำอธิบาย  ..................</a:t>
            </a:r>
          </a:p>
          <a:p>
            <a:pPr marL="711183" lvl="1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11183" lvl="1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41221"/>
              </p:ext>
            </p:extLst>
          </p:nvPr>
        </p:nvGraphicFramePr>
        <p:xfrm>
          <a:off x="1702816" y="3353138"/>
          <a:ext cx="8128000" cy="1127952"/>
        </p:xfrm>
        <a:graphic>
          <a:graphicData uri="http://schemas.openxmlformats.org/drawingml/2006/table">
            <a:tbl>
              <a:tblPr firstRow="1" bandRow="1">
                <a:tableStyleId>{B541043D-6225-4148-84AD-C914BE07E213}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287740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78839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533531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9027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เป้าประสงค์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แนวทางดำเนินการ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หน่วยรับผิดชอบ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หน่วยที่เกี่ยวข้อง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902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53539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6093"/>
              </p:ext>
            </p:extLst>
          </p:nvPr>
        </p:nvGraphicFramePr>
        <p:xfrm>
          <a:off x="1702816" y="5526088"/>
          <a:ext cx="8128000" cy="1127952"/>
        </p:xfrm>
        <a:graphic>
          <a:graphicData uri="http://schemas.openxmlformats.org/drawingml/2006/table">
            <a:tbl>
              <a:tblPr firstRow="1" bandRow="1">
                <a:tableStyleId>{B541043D-6225-4148-84AD-C914BE07E213}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287740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578839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533531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90275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เป้าประสงค์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แนวทางดำเนินการ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หน่วยรับผิดชอบ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หน่วยที่เกี่ยวข้อง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902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535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575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1D6CD5EF-7CD1-47D0-B3C7-D8DA50D77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7704" y="1131025"/>
            <a:ext cx="10615368" cy="5487306"/>
          </a:xfrm>
          <a:prstGeom prst="rect">
            <a:avLst/>
          </a:prstGeom>
        </p:spPr>
      </p:pic>
      <p:sp>
        <p:nvSpPr>
          <p:cNvPr id="3" name="ตัวแทนหมายเลขสไลด์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1AEB6E1-74B3-4978-9209-3F224EC9CD55}" type="slidenum">
              <a:rPr lang="en-US" smtClean="0">
                <a:solidFill>
                  <a:srgbClr val="4F81BD"/>
                </a:solidFill>
              </a:rPr>
              <a:pPr/>
              <a:t>23</a:t>
            </a:fld>
            <a:endParaRPr lang="en-US">
              <a:solidFill>
                <a:srgbClr val="4F81BD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7C53007-90EC-4B77-8879-7F776E60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954" y="228672"/>
            <a:ext cx="8376396" cy="614000"/>
          </a:xfrm>
        </p:spPr>
        <p:txBody>
          <a:bodyPr/>
          <a:lstStyle/>
          <a:p>
            <a:r>
              <a:rPr lang="th-TH" sz="4000" u="sng" dirty="0">
                <a:solidFill>
                  <a:srgbClr val="0000FF"/>
                </a:solidFill>
              </a:rPr>
              <a:t>ด้านที่</a:t>
            </a:r>
            <a:r>
              <a:rPr lang="th-TH" sz="4000" dirty="0">
                <a:solidFill>
                  <a:srgbClr val="0000FF"/>
                </a:solidFill>
              </a:rPr>
              <a:t> ๑  คุณภาพของผลผลิตจากการจัดการศึกษ</a:t>
            </a:r>
            <a:r>
              <a:rPr lang="th-TH" sz="4000" dirty="0">
                <a:solidFill>
                  <a:srgbClr val="0033CC"/>
                </a:solidFill>
              </a:rPr>
              <a:t>า</a:t>
            </a:r>
            <a:r>
              <a:rPr lang="th-TH" sz="4000" dirty="0"/>
              <a:t> </a:t>
            </a:r>
            <a:endParaRPr lang="en-US" sz="4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A417F9-13CC-413A-AA4D-D688D11A3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4954" y="1370428"/>
            <a:ext cx="9202800" cy="4811297"/>
          </a:xfrm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r>
              <a:rPr lang="th-TH" sz="4400" dirty="0"/>
              <a:t>๑.๑  คุณลักษณะของผู้สำเร็จการศึกษา</a:t>
            </a:r>
          </a:p>
          <a:p>
            <a:pPr marL="186262" indent="0">
              <a:spcBef>
                <a:spcPts val="0"/>
              </a:spcBef>
              <a:buNone/>
            </a:pPr>
            <a:r>
              <a:rPr lang="th-TH" sz="3600" dirty="0">
                <a:solidFill>
                  <a:srgbClr val="0033CC"/>
                </a:solidFill>
              </a:rPr>
              <a:t>เป้าประสงค์</a:t>
            </a:r>
            <a:endParaRPr lang="en-US" sz="3600" dirty="0">
              <a:solidFill>
                <a:srgbClr val="0033CC"/>
              </a:solidFill>
            </a:endParaRPr>
          </a:p>
          <a:p>
            <a:pPr marL="186262" indent="0">
              <a:buNone/>
            </a:pPr>
            <a:r>
              <a:rPr lang="th-TH" sz="32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๑. ผู้สำเร็จการศึกษามีความรู้พื้นฐาน ตรงตามหลักสูตรการศึกษา</a:t>
            </a:r>
          </a:p>
          <a:p>
            <a:pPr marL="186262" indent="0">
              <a:buNone/>
            </a:pPr>
            <a:r>
              <a:rPr lang="th-TH" sz="3200" dirty="0">
                <a:solidFill>
                  <a:srgbClr val="0033CC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๒. ผู้สำเร็จการศึกษามีคุณลักษณะที่พึงประสงค์</a:t>
            </a:r>
            <a:r>
              <a:rPr lang="th-TH" sz="3200" spc="-30" dirty="0">
                <a:solidFill>
                  <a:srgbClr val="0033CC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ตามที่กองทัพเรือกำหนด</a:t>
            </a:r>
            <a:r>
              <a:rPr lang="th-TH" sz="3200" dirty="0">
                <a:solidFill>
                  <a:srgbClr val="0033CC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6000" dirty="0">
              <a:solidFill>
                <a:srgbClr val="0033CC"/>
              </a:solidFill>
            </a:endParaRPr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FB31EC5A-C1A3-433D-FFE9-08C5E35EC5D1}"/>
              </a:ext>
            </a:extLst>
          </p:cNvPr>
          <p:cNvSpPr txBox="1">
            <a:spLocks/>
          </p:cNvSpPr>
          <p:nvPr/>
        </p:nvSpPr>
        <p:spPr>
          <a:xfrm>
            <a:off x="3125906" y="6015328"/>
            <a:ext cx="4836994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54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Mali SemiBold"/>
                <a:cs typeface="TH SarabunPSK" panose="020B0500040200020003" pitchFamily="34" charset="-34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</a:rPr>
              <a:t>(รายละเอียดตามเล่มกรอบมาตรฐานคุณภาพการศึกษา ฯ)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47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9304" y="226305"/>
            <a:ext cx="9915143" cy="735990"/>
          </a:xfrm>
        </p:spPr>
        <p:txBody>
          <a:bodyPr/>
          <a:lstStyle/>
          <a:p>
            <a:r>
              <a:rPr lang="th-TH" sz="4000" dirty="0"/>
              <a:t>๑.๑  คุณลักษณะของผู้สำเร็จการศึกษา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709" y="1289749"/>
            <a:ext cx="9514332" cy="525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47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1D6CD5EF-7CD1-47D0-B3C7-D8DA50D77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7704" y="1251734"/>
            <a:ext cx="10615368" cy="5525406"/>
          </a:xfrm>
          <a:prstGeom prst="rect">
            <a:avLst/>
          </a:prstGeom>
        </p:spPr>
      </p:pic>
      <p:sp>
        <p:nvSpPr>
          <p:cNvPr id="3" name="ตัวแทนหมายเลขสไลด์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1AEB6E1-74B3-4978-9209-3F224EC9CD55}" type="slidenum">
              <a:rPr lang="en-US" smtClean="0">
                <a:solidFill>
                  <a:srgbClr val="4F81BD"/>
                </a:solidFill>
              </a:rPr>
              <a:pPr/>
              <a:t>25</a:t>
            </a:fld>
            <a:endParaRPr lang="en-US">
              <a:solidFill>
                <a:srgbClr val="4F81BD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7C53007-90EC-4B77-8879-7F776E60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954" y="319474"/>
            <a:ext cx="8376396" cy="614000"/>
          </a:xfrm>
        </p:spPr>
        <p:txBody>
          <a:bodyPr/>
          <a:lstStyle/>
          <a:p>
            <a:r>
              <a:rPr lang="th-TH" sz="4000" u="sng" dirty="0">
                <a:solidFill>
                  <a:srgbClr val="0000FF"/>
                </a:solidFill>
              </a:rPr>
              <a:t>ด้านที่</a:t>
            </a:r>
            <a:r>
              <a:rPr lang="th-TH" sz="4000" dirty="0">
                <a:solidFill>
                  <a:srgbClr val="0000FF"/>
                </a:solidFill>
              </a:rPr>
              <a:t> ๑  คุณภาพของผลผลิตจากการจัดการศึกษ</a:t>
            </a:r>
            <a:r>
              <a:rPr lang="th-TH" sz="4000" dirty="0"/>
              <a:t>า </a:t>
            </a:r>
            <a:endParaRPr lang="en-US" sz="4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A417F9-13CC-413A-AA4D-D688D11A3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675" y="1490348"/>
            <a:ext cx="9829801" cy="5048178"/>
          </a:xfrm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r>
              <a:rPr lang="th-TH" sz="4400" dirty="0"/>
              <a:t>๑.๒  ความพึงพอใจของหน่วยต้นสังกัด/หน่วยผู้ใช้</a:t>
            </a:r>
          </a:p>
          <a:p>
            <a:pPr marL="186262" indent="0">
              <a:buNone/>
            </a:pPr>
            <a:r>
              <a:rPr lang="th-TH" sz="3600" dirty="0">
                <a:solidFill>
                  <a:srgbClr val="0033CC"/>
                </a:solidFill>
              </a:rPr>
              <a:t>เป้าประสงค์</a:t>
            </a:r>
            <a:endParaRPr lang="th-TH" sz="3600" spc="-2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185738" indent="214313">
              <a:spcBef>
                <a:spcPts val="600"/>
              </a:spcBef>
              <a:buNone/>
            </a:pPr>
            <a:r>
              <a:rPr lang="th-TH" sz="3200" spc="-2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๑. การสำรวจความพึงพอใจ</a:t>
            </a:r>
            <a:r>
              <a:rPr lang="th-TH" sz="320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ของหน่วยต้นสังกัด/หน่วยผู้ใช้ ของผู้สำเร็จการศึกษา        ในทุกหลักสูตรมีความน่าเชื่อถือ</a:t>
            </a:r>
            <a:endParaRPr lang="en-US" sz="3200" dirty="0">
              <a:solidFill>
                <a:srgbClr val="2D497B"/>
              </a:solidFill>
              <a:effectLst/>
              <a:ea typeface="Times New Roman" panose="02020603050405020304" pitchFamily="18" charset="0"/>
            </a:endParaRPr>
          </a:p>
          <a:p>
            <a:pPr marL="185738" indent="214313">
              <a:spcBef>
                <a:spcPts val="600"/>
              </a:spcBef>
              <a:buNone/>
            </a:pPr>
            <a:r>
              <a:rPr lang="th-TH" sz="320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๒. ผู้สำเร็จการศึกษา มีความสามารถในการปฏิบัติงานที่สอดคล้องกับหลักสูตรการศึกษา</a:t>
            </a:r>
            <a:endParaRPr lang="en-US" sz="3200" dirty="0">
              <a:solidFill>
                <a:srgbClr val="2D497B"/>
              </a:solidFill>
              <a:effectLst/>
              <a:ea typeface="Times New Roman" panose="02020603050405020304" pitchFamily="18" charset="0"/>
            </a:endParaRPr>
          </a:p>
          <a:p>
            <a:pPr marL="185738" indent="214313">
              <a:spcBef>
                <a:spcPts val="600"/>
              </a:spcBef>
              <a:buNone/>
            </a:pPr>
            <a:r>
              <a:rPr lang="th-TH" sz="320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๓. หน่วยต้นสังกัด</a:t>
            </a:r>
            <a:r>
              <a:rPr lang="en-US" sz="3200" b="1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/</a:t>
            </a:r>
            <a:r>
              <a:rPr lang="th-TH" sz="320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หน่วยผู้ใช้มีความพึงพอใจต่อคุณภาพของผู้สำเร็จการศึกษา       ในระดับดีขึ้นไป</a:t>
            </a:r>
            <a:endParaRPr lang="en-US" sz="3200" dirty="0">
              <a:solidFill>
                <a:srgbClr val="2D497B"/>
              </a:solidFill>
            </a:endParaRPr>
          </a:p>
          <a:p>
            <a:endParaRPr lang="en-US" dirty="0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3C403B02-696A-83AF-BEC8-E795CE8CE2C6}"/>
              </a:ext>
            </a:extLst>
          </p:cNvPr>
          <p:cNvSpPr txBox="1">
            <a:spLocks/>
          </p:cNvSpPr>
          <p:nvPr/>
        </p:nvSpPr>
        <p:spPr>
          <a:xfrm>
            <a:off x="3735506" y="6186778"/>
            <a:ext cx="4836994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54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Mali SemiBold"/>
                <a:cs typeface="TH SarabunPSK" panose="020B0500040200020003" pitchFamily="34" charset="-34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th-TH" sz="2000" dirty="0">
                <a:solidFill>
                  <a:schemeClr val="tx1"/>
                </a:solidFill>
              </a:rPr>
              <a:t>(รายละเอียดตามเล่มกรอบมาตรฐานคุณภาพการศึกษา ฯ)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89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0432" y="73550"/>
            <a:ext cx="10006583" cy="735990"/>
          </a:xfrm>
        </p:spPr>
        <p:txBody>
          <a:bodyPr/>
          <a:lstStyle/>
          <a:p>
            <a:r>
              <a:rPr lang="th-TH" sz="3600" dirty="0"/>
              <a:t>๑.๒  ความพึงพอใจของหน่วยต้นสังกัด/หน่วยผู้ใช้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48" y="905862"/>
            <a:ext cx="7481688" cy="58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44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07665-A487-6405-0541-F6AC51BD30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497671-A4B1-1C90-B1A2-E1CB5228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>
                <a:solidFill>
                  <a:srgbClr val="0000FF"/>
                </a:solidFill>
              </a:rPr>
              <a:t>ด้านที่ ๒</a:t>
            </a:r>
            <a:r>
              <a:rPr lang="th-TH" dirty="0">
                <a:solidFill>
                  <a:srgbClr val="0000FF"/>
                </a:solidFill>
              </a:rPr>
              <a:t>  กลยุทธ์ในการบริหารจัดการศึกษา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A1CDD9A-55FE-5227-AA40-1B08C3C18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7704" y="1091448"/>
            <a:ext cx="10615368" cy="5604555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835F6E6-AA21-7887-1E6C-600C97730AC9}"/>
              </a:ext>
            </a:extLst>
          </p:cNvPr>
          <p:cNvSpPr txBox="1">
            <a:spLocks/>
          </p:cNvSpPr>
          <p:nvPr/>
        </p:nvSpPr>
        <p:spPr>
          <a:xfrm>
            <a:off x="1583561" y="1275283"/>
            <a:ext cx="9798813" cy="499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  <a:defRPr sz="40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Nunito Light"/>
                <a:cs typeface="TH SarabunPSK" panose="020B0500040200020003" pitchFamily="34" charset="-34"/>
                <a:sym typeface="Nunito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186262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th-TH" sz="3600" u="sng" dirty="0">
                <a:solidFill>
                  <a:schemeClr val="tx1"/>
                </a:solidFill>
              </a:rPr>
              <a:t>๒.๑</a:t>
            </a:r>
            <a:r>
              <a:rPr lang="th-TH" sz="3600" dirty="0">
                <a:solidFill>
                  <a:schemeClr val="tx1"/>
                </a:solidFill>
              </a:rPr>
              <a:t>  คุณภาพในการดำเนินการบริหารจัดการศึกษาตามแนวทางสถานศึกษา</a:t>
            </a:r>
            <a:endParaRPr lang="en-US" sz="3600" dirty="0">
              <a:solidFill>
                <a:schemeClr val="tx1"/>
              </a:solidFill>
            </a:endParaRPr>
          </a:p>
          <a:p>
            <a:pPr marL="185738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33CC"/>
                </a:solidFill>
              </a:rPr>
              <a:t>เป้าประสงค์</a:t>
            </a:r>
          </a:p>
          <a:p>
            <a:pPr marL="185738" marR="20320" indent="385763" algn="thaiDist">
              <a:spcBef>
                <a:spcPts val="0"/>
              </a:spcBef>
              <a:buNone/>
            </a:pPr>
            <a:r>
              <a:rPr lang="th-TH" sz="2800" spc="-30" dirty="0">
                <a:solidFill>
                  <a:srgbClr val="2D497B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๑. ผู้บริหารมีความเข้าใจใน</a:t>
            </a:r>
            <a:r>
              <a:rPr lang="th-TH" sz="2800" dirty="0">
                <a:solidFill>
                  <a:srgbClr val="2D497B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จุดมุ่งหมายของการศึกษาและความต้องการของกองทัพเรือ และหน่วยต้นสังกัด</a:t>
            </a:r>
          </a:p>
          <a:p>
            <a:pPr marL="185738" marR="20320" indent="385763" algn="thaiDist">
              <a:spcBef>
                <a:spcPts val="0"/>
              </a:spcBef>
              <a:buNone/>
            </a:pPr>
            <a:r>
              <a:rPr lang="th-TH" sz="2800" dirty="0">
                <a:solidFill>
                  <a:srgbClr val="2D49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๒. บุคลากรทางการศึกษา </a:t>
            </a:r>
            <a:r>
              <a:rPr lang="th-TH" sz="2800" spc="-20" dirty="0">
                <a:solidFill>
                  <a:srgbClr val="2D49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และผู้ปฏิบัติงานฝ่ายต่าง ๆ</a:t>
            </a:r>
            <a:r>
              <a:rPr lang="th-TH" sz="2800" dirty="0">
                <a:solidFill>
                  <a:srgbClr val="2D49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 เข้าใจในจุดมุ่งหมาย และคุณลักษณะการศึกษาของสถานศึกษา และมีการปฏิบัติงานที่ดี มีมาตรฐานบรรลุผลสำเร็จตาม วัตถุประสงค์</a:t>
            </a:r>
          </a:p>
          <a:p>
            <a:pPr marL="185738" indent="385763">
              <a:spcBef>
                <a:spcPts val="0"/>
              </a:spcBef>
              <a:buNone/>
            </a:pPr>
            <a:r>
              <a:rPr lang="th-TH" sz="2800" dirty="0">
                <a:solidFill>
                  <a:srgbClr val="2D497B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๓. มี</a:t>
            </a:r>
            <a:r>
              <a:rPr lang="th-TH" sz="2800" spc="-50" dirty="0">
                <a:solidFill>
                  <a:srgbClr val="2D497B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การบริหารจัดการ</a:t>
            </a:r>
            <a:r>
              <a:rPr lang="th-TH" sz="2800" spc="-50" dirty="0">
                <a:solidFill>
                  <a:srgbClr val="2D497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ความเสี่ยง ที่มีประสิทธิภาพ</a:t>
            </a:r>
            <a:endParaRPr lang="en-US" sz="2800" dirty="0">
              <a:solidFill>
                <a:srgbClr val="2D497B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86262" indent="0">
              <a:buNone/>
            </a:pPr>
            <a:endParaRPr lang="en-US" dirty="0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452B65A-F8BB-3DEB-F74C-A9206397231A}"/>
              </a:ext>
            </a:extLst>
          </p:cNvPr>
          <p:cNvSpPr txBox="1">
            <a:spLocks/>
          </p:cNvSpPr>
          <p:nvPr/>
        </p:nvSpPr>
        <p:spPr>
          <a:xfrm>
            <a:off x="3706931" y="6082003"/>
            <a:ext cx="4836994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54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Mali SemiBold"/>
                <a:cs typeface="TH SarabunPSK" panose="020B0500040200020003" pitchFamily="34" charset="-34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</a:rPr>
              <a:t>(รายละเอียดตามเล่มกรอบมาตรฐานคุณภาพการศึกษา ฯ)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26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07665-A487-6405-0541-F6AC51BD30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497671-A4B1-1C90-B1A2-E1CB5228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>
                <a:solidFill>
                  <a:srgbClr val="0000FF"/>
                </a:solidFill>
              </a:rPr>
              <a:t>ด้านที่ ๒</a:t>
            </a:r>
            <a:r>
              <a:rPr lang="th-TH" dirty="0">
                <a:solidFill>
                  <a:srgbClr val="0000FF"/>
                </a:solidFill>
              </a:rPr>
              <a:t>  กลยุทธ์ในการบริหารจัดการศึกษา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6D587-84D0-6067-4D53-6618D7069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A1CDD9A-55FE-5227-AA40-1B08C3C18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7704" y="840306"/>
            <a:ext cx="10906656" cy="5855698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835F6E6-AA21-7887-1E6C-600C97730AC9}"/>
              </a:ext>
            </a:extLst>
          </p:cNvPr>
          <p:cNvSpPr txBox="1">
            <a:spLocks/>
          </p:cNvSpPr>
          <p:nvPr/>
        </p:nvSpPr>
        <p:spPr>
          <a:xfrm>
            <a:off x="1656713" y="1149702"/>
            <a:ext cx="10175623" cy="494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  <a:defRPr sz="40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Nunito Light"/>
                <a:cs typeface="TH SarabunPSK" panose="020B0500040200020003" pitchFamily="34" charset="-34"/>
                <a:sym typeface="Nunito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th-TH" sz="3600" u="sng" dirty="0">
                <a:solidFill>
                  <a:srgbClr val="0033CC"/>
                </a:solidFill>
              </a:rPr>
              <a:t>๒.๒  </a:t>
            </a:r>
            <a:r>
              <a:rPr lang="th-TH" sz="3600" dirty="0">
                <a:solidFill>
                  <a:srgbClr val="0033CC"/>
                </a:solidFill>
              </a:rPr>
              <a:t>คุณภาพการบริหารจัดการทรัพยากรสถานศึกษา </a:t>
            </a:r>
            <a:endParaRPr lang="en-US" sz="3600" dirty="0">
              <a:solidFill>
                <a:srgbClr val="0033CC"/>
              </a:solidFill>
            </a:endParaRPr>
          </a:p>
          <a:p>
            <a:pPr marL="186262" indent="0">
              <a:spcBef>
                <a:spcPts val="600"/>
              </a:spcBef>
              <a:buNone/>
            </a:pPr>
            <a:r>
              <a:rPr lang="th-TH" sz="3200" dirty="0">
                <a:solidFill>
                  <a:srgbClr val="0033CC"/>
                </a:solidFill>
              </a:rPr>
              <a:t>     เป้าประสงค์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h-TH" sz="3200" dirty="0">
                <a:effectLst/>
                <a:ea typeface="Times New Roman" panose="02020603050405020304" pitchFamily="18" charset="0"/>
              </a:rPr>
              <a:t>  ๑.  </a:t>
            </a:r>
            <a:r>
              <a:rPr lang="th-TH" sz="3200" dirty="0">
                <a:solidFill>
                  <a:srgbClr val="0033CC"/>
                </a:solidFill>
                <a:effectLst/>
                <a:ea typeface="Times New Roman" panose="02020603050405020304" pitchFamily="18" charset="0"/>
              </a:rPr>
              <a:t>มี</a:t>
            </a:r>
            <a:r>
              <a:rPr lang="th-TH" sz="3200" spc="-30" dirty="0">
                <a:effectLst/>
                <a:ea typeface="Times New Roman" panose="02020603050405020304" pitchFamily="18" charset="0"/>
              </a:rPr>
              <a:t>ความพร้อมของทรัพยากร</a:t>
            </a:r>
            <a:r>
              <a:rPr lang="th-TH" sz="3200" dirty="0">
                <a:effectLst/>
                <a:ea typeface="Times New Roman" panose="02020603050405020304" pitchFamily="18" charset="0"/>
              </a:rPr>
              <a:t> สนับสนุนการศึกษา (จำนวน  ใช้งานได้จริง)</a:t>
            </a: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3200" u="none" strike="noStrike" dirty="0">
                <a:effectLst/>
                <a:ea typeface="Times New Roman" panose="02020603050405020304" pitchFamily="18" charset="0"/>
              </a:rPr>
              <a:t> </a:t>
            </a:r>
            <a:r>
              <a:rPr lang="th-TH" sz="32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th-TH" sz="3200" dirty="0">
                <a:effectLst/>
                <a:ea typeface="Times New Roman" panose="02020603050405020304" pitchFamily="18" charset="0"/>
              </a:rPr>
              <a:t>๒. ทรัพยากรสนับสนุนการศึกษา ได้รับการพัฒนาให้มีคุณภาพสูงขึ้น และทันสมัยยิ่งขึ้น</a:t>
            </a:r>
          </a:p>
          <a:p>
            <a:pPr marL="0" indent="0">
              <a:buNone/>
            </a:pPr>
            <a:r>
              <a:rPr lang="th-TH" sz="3600" u="sng" dirty="0">
                <a:solidFill>
                  <a:srgbClr val="0033CC"/>
                </a:solidFill>
              </a:rPr>
              <a:t>๒.๓  </a:t>
            </a:r>
            <a:r>
              <a:rPr lang="th-TH" sz="3600" dirty="0">
                <a:solidFill>
                  <a:srgbClr val="0033CC"/>
                </a:solidFill>
              </a:rPr>
              <a:t>การประสานความร่วมมือเพื่อการบริหารจัดการศึกษา </a:t>
            </a:r>
            <a:endParaRPr lang="en-US" sz="3600" dirty="0">
              <a:solidFill>
                <a:srgbClr val="0033CC"/>
              </a:solidFill>
            </a:endParaRPr>
          </a:p>
          <a:p>
            <a:pPr marL="186262" indent="0">
              <a:spcBef>
                <a:spcPts val="0"/>
              </a:spcBef>
              <a:buNone/>
            </a:pPr>
            <a:r>
              <a:rPr lang="th-TH" sz="3200" dirty="0">
                <a:solidFill>
                  <a:srgbClr val="0033CC"/>
                </a:solidFill>
              </a:rPr>
              <a:t>    เป้าประสงค์</a:t>
            </a:r>
          </a:p>
          <a:p>
            <a:pPr marL="185738" indent="328613">
              <a:spcBef>
                <a:spcPts val="0"/>
              </a:spcBef>
              <a:buNone/>
            </a:pPr>
            <a:r>
              <a:rPr lang="th-TH" sz="3200" dirty="0">
                <a:solidFill>
                  <a:srgbClr val="2D497B"/>
                </a:solidFill>
                <a:ea typeface="Times New Roman" panose="02020603050405020304" pitchFamily="18" charset="0"/>
              </a:rPr>
              <a:t>๑. </a:t>
            </a:r>
            <a:r>
              <a:rPr lang="th-TH" sz="3200" spc="-50" dirty="0">
                <a:solidFill>
                  <a:srgbClr val="2D497B"/>
                </a:solidFill>
                <a:ea typeface="Times New Roman" panose="02020603050405020304" pitchFamily="18" charset="0"/>
              </a:rPr>
              <a:t>ความร่วมมือจากเหล่าทัพมหาวิทยาลัย และหน่วยงาน</a:t>
            </a:r>
            <a:r>
              <a:rPr lang="th-TH" sz="3200" spc="-40" dirty="0">
                <a:solidFill>
                  <a:srgbClr val="2D497B"/>
                </a:solidFill>
                <a:ea typeface="Times New Roman" panose="02020603050405020304" pitchFamily="18" charset="0"/>
              </a:rPr>
              <a:t>อื่น ๆ ในการบริหารจัดการ</a:t>
            </a:r>
            <a:r>
              <a:rPr lang="th-TH" sz="3200" dirty="0">
                <a:solidFill>
                  <a:srgbClr val="2D497B"/>
                </a:solidFill>
                <a:ea typeface="Times New Roman" panose="02020603050405020304" pitchFamily="18" charset="0"/>
              </a:rPr>
              <a:t> ศึกษา</a:t>
            </a:r>
            <a:endParaRPr lang="en-US" sz="3200" dirty="0">
              <a:solidFill>
                <a:srgbClr val="2D497B"/>
              </a:solidFill>
              <a:ea typeface="Times New Roman" panose="02020603050405020304" pitchFamily="18" charset="0"/>
            </a:endParaRPr>
          </a:p>
          <a:p>
            <a:pPr marL="185738" indent="328613">
              <a:spcBef>
                <a:spcPts val="0"/>
              </a:spcBef>
              <a:buNone/>
            </a:pPr>
            <a:r>
              <a:rPr lang="th-TH" sz="3200" dirty="0">
                <a:solidFill>
                  <a:srgbClr val="2D497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๒. หน่วยต้นสังกัด และ หน่วยที่เกี่ยวข้องได้รับข้อมูลข่าวสารการจัดการศึกษาของสถานศึกษา</a:t>
            </a:r>
            <a:endParaRPr lang="th-TH" sz="3200" dirty="0">
              <a:solidFill>
                <a:srgbClr val="2D497B"/>
              </a:solidFill>
            </a:endParaRPr>
          </a:p>
          <a:p>
            <a:pPr marL="0" indent="0">
              <a:buNone/>
            </a:pPr>
            <a:r>
              <a:rPr lang="th-TH" sz="3200" spc="-40" dirty="0">
                <a:effectLst/>
                <a:ea typeface="Times New Roman" panose="02020603050405020304" pitchFamily="18" charset="0"/>
              </a:rPr>
              <a:t> </a:t>
            </a:r>
            <a:endParaRPr lang="en-US" sz="6000" dirty="0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452B65A-F8BB-3DEB-F74C-A9206397231A}"/>
              </a:ext>
            </a:extLst>
          </p:cNvPr>
          <p:cNvSpPr txBox="1">
            <a:spLocks/>
          </p:cNvSpPr>
          <p:nvPr/>
        </p:nvSpPr>
        <p:spPr>
          <a:xfrm>
            <a:off x="3706931" y="6082003"/>
            <a:ext cx="4836994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54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Mali SemiBold"/>
                <a:cs typeface="TH SarabunPSK" panose="020B0500040200020003" pitchFamily="34" charset="-34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</a:rPr>
              <a:t>(รายละเอียดตามเล่มกรอบมาตรฐานคุณภาพการศึกษา ฯ)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00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07665-A487-6405-0541-F6AC51BD30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497671-A4B1-1C90-B1A2-E1CB5228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u="sng" dirty="0">
                <a:solidFill>
                  <a:srgbClr val="0000FF"/>
                </a:solidFill>
              </a:rPr>
              <a:t>ด้านที่ ๒</a:t>
            </a:r>
            <a:r>
              <a:rPr lang="th-TH" dirty="0">
                <a:solidFill>
                  <a:srgbClr val="0000FF"/>
                </a:solidFill>
              </a:rPr>
              <a:t>  กลยุทธ์ในการบริหารจัดการศึกษา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A1CDD9A-55FE-5227-AA40-1B08C3C18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7704" y="1091448"/>
            <a:ext cx="10615368" cy="5604555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835F6E6-AA21-7887-1E6C-600C97730AC9}"/>
              </a:ext>
            </a:extLst>
          </p:cNvPr>
          <p:cNvSpPr txBox="1">
            <a:spLocks/>
          </p:cNvSpPr>
          <p:nvPr/>
        </p:nvSpPr>
        <p:spPr>
          <a:xfrm>
            <a:off x="1583561" y="1275283"/>
            <a:ext cx="9798813" cy="499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ts val="1400"/>
              <a:buFont typeface="Wingdings" panose="05000000000000000000" pitchFamily="2" charset="2"/>
              <a:buChar char="q"/>
              <a:defRPr sz="40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Nunito Light"/>
                <a:cs typeface="TH SarabunPSK" panose="020B0500040200020003" pitchFamily="34" charset="-34"/>
                <a:sym typeface="Nunito Light"/>
              </a:defRPr>
            </a:lvl1pPr>
            <a:lvl2pPr marL="1219170" marR="0" lvl="1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828754" marR="0" lvl="2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2438339" marR="0" lvl="3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3047924" marR="0" lvl="4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3657509" marR="0" lvl="5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4267093" marR="0" lvl="6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4876678" marR="0" lvl="7" indent="-507987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5486263" marR="0" lvl="8" indent="-507987" algn="l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186262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th-TH" u="sng" dirty="0"/>
              <a:t>๒.๔</a:t>
            </a:r>
            <a:r>
              <a:rPr lang="th-TH" dirty="0"/>
              <a:t>  คุณภาพในการดำเนินการประกันคุณภาพภายใน</a:t>
            </a:r>
            <a:endParaRPr lang="en-US" dirty="0"/>
          </a:p>
          <a:p>
            <a:pPr marL="186262" indent="0">
              <a:buNone/>
            </a:pPr>
            <a:r>
              <a:rPr lang="th-TH" sz="3600" dirty="0">
                <a:solidFill>
                  <a:srgbClr val="0033CC"/>
                </a:solidFill>
              </a:rPr>
              <a:t>เป้าประสงค์</a:t>
            </a:r>
          </a:p>
          <a:p>
            <a:pPr marL="186262" indent="0">
              <a:buNone/>
            </a:pPr>
            <a:r>
              <a:rPr lang="th-TH" sz="32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๑. มีระบบประกันคุณภาพ</a:t>
            </a:r>
            <a:r>
              <a:rPr lang="th-TH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ภายในสถานศึกษา</a:t>
            </a:r>
            <a:endParaRPr lang="th-TH" sz="3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86262" indent="0">
              <a:buNone/>
            </a:pPr>
            <a:r>
              <a:rPr lang="th-TH" sz="32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๒. ปรับปรุงระบบ กลไกการดำเนินงานประกันคุณภาพการศึกษาอย่างต่อเนื่อง</a:t>
            </a:r>
          </a:p>
          <a:p>
            <a:pPr marL="186262" indent="0">
              <a:buNone/>
            </a:pPr>
            <a:r>
              <a:rPr lang="th-TH" sz="1800" dirty="0">
                <a:ea typeface="Times New Roman" panose="02020603050405020304" pitchFamily="18" charset="0"/>
              </a:rPr>
              <a:t>   (</a:t>
            </a:r>
            <a:r>
              <a:rPr lang="th-TH" sz="18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ปรับปรุงระบบ กลไกการดำเนินงานประกันคุณภาพการศึกษา </a:t>
            </a:r>
            <a:r>
              <a:rPr lang="th-TH" sz="1800" spc="-2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ให้มีประสิทธิผลสูงขึ้น</a:t>
            </a:r>
            <a:r>
              <a:rPr lang="th-TH" sz="1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 และ</a:t>
            </a:r>
            <a:r>
              <a:rPr lang="th-TH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พัฒนาคุณภาพการศึกษา</a:t>
            </a:r>
            <a:r>
              <a:rPr lang="th-TH" sz="18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อย่างต่อเนื่อง )</a:t>
            </a:r>
            <a:endParaRPr lang="th-TH" sz="3200" dirty="0">
              <a:solidFill>
                <a:srgbClr val="0033CC"/>
              </a:solidFill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452B65A-F8BB-3DEB-F74C-A9206397231A}"/>
              </a:ext>
            </a:extLst>
          </p:cNvPr>
          <p:cNvSpPr txBox="1">
            <a:spLocks/>
          </p:cNvSpPr>
          <p:nvPr/>
        </p:nvSpPr>
        <p:spPr>
          <a:xfrm>
            <a:off x="3706931" y="6082003"/>
            <a:ext cx="4836994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54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Mali SemiBold"/>
                <a:cs typeface="TH SarabunPSK" panose="020B0500040200020003" pitchFamily="34" charset="-34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</a:rPr>
              <a:t>(รายละเอียดตามเล่มกรอบมาตรฐานคุณภาพการศึกษา ฯ)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1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1AEB6E1-74B3-4978-9209-3F224EC9CD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1424FD-9075-4791-B7BD-CA16E4DF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36" y="261624"/>
            <a:ext cx="10264411" cy="735990"/>
          </a:xfrm>
        </p:spPr>
        <p:txBody>
          <a:bodyPr/>
          <a:lstStyle/>
          <a:p>
            <a:r>
              <a:rPr lang="th-TH" sz="4800" dirty="0">
                <a:solidFill>
                  <a:srgbClr val="0000FF"/>
                </a:solidFill>
              </a:rPr>
              <a:t>วัตถุประสงค์ของการประชุม</a:t>
            </a:r>
            <a:endParaRPr lang="en-US" sz="4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type="body" idx="1"/>
          </p:nvPr>
        </p:nvSpPr>
        <p:spPr>
          <a:xfrm>
            <a:off x="412490" y="1344185"/>
            <a:ext cx="11624301" cy="4657037"/>
          </a:xfrm>
        </p:spPr>
        <p:txBody>
          <a:bodyPr>
            <a:normAutofit/>
          </a:bodyPr>
          <a:lstStyle/>
          <a:p>
            <a:pPr marL="0" indent="282575">
              <a:lnSpc>
                <a:spcPct val="120000"/>
              </a:lnSpc>
              <a:spcBef>
                <a:spcPts val="600"/>
              </a:spcBef>
              <a:buClrTx/>
              <a:buSzTx/>
              <a:buNone/>
              <a:defRPr/>
            </a:pPr>
            <a:r>
              <a:rPr lang="th-TH" sz="3600" dirty="0">
                <a:ea typeface="Times New Roman" panose="02020603050405020304" pitchFamily="18" charset="0"/>
              </a:rPr>
              <a:t>๑. เพื่อ</a:t>
            </a:r>
            <a:r>
              <a:rPr lang="th-TH" sz="3600" dirty="0">
                <a:effectLst/>
                <a:ea typeface="Times New Roman" panose="02020603050405020304" pitchFamily="18" charset="0"/>
              </a:rPr>
              <a:t>ให้คำแนะนำเกี่ยวกับแนวทางการประเมินคุณภาพภายใน ให้แก่ผู้ที่ได้รับ</a:t>
            </a:r>
            <a:r>
              <a:rPr lang="th-TH" sz="3600" dirty="0">
                <a:effectLst/>
                <a:ea typeface="Cordia New" panose="020B0304020202020204" pitchFamily="34" charset="-34"/>
              </a:rPr>
              <a:t>การแต่งตั้ง เป็นผู้ทรงคุณวุฒิทำหน้าที่ผู้ประเมินคุณภาพภายใน ของสถานศึกษาในส่วนการศึกษาที่หนึ่ง </a:t>
            </a:r>
          </a:p>
          <a:p>
            <a:pPr marL="0" indent="282575">
              <a:lnSpc>
                <a:spcPct val="120000"/>
              </a:lnSpc>
              <a:spcBef>
                <a:spcPts val="600"/>
              </a:spcBef>
              <a:buClrTx/>
              <a:buSzTx/>
              <a:buNone/>
              <a:defRPr/>
            </a:pPr>
            <a:r>
              <a:rPr lang="th-TH" sz="3600" dirty="0"/>
              <a:t> ๒. เพื่อ</a:t>
            </a:r>
            <a:r>
              <a:rPr lang="th-TH" sz="3600" dirty="0">
                <a:effectLst/>
                <a:ea typeface="Times New Roman" panose="02020603050405020304" pitchFamily="18" charset="0"/>
              </a:rPr>
              <a:t>ให้ความรู้เกี่ยวกับงานประกันคุณภาพการศึกษาและแนวทางในการจัดทำรายงานประจำปี ให้แก่สถานศึกษาและหน่วยสนับสนุนการจัดการศึกษา</a:t>
            </a:r>
            <a:endParaRPr lang="th-TH" sz="3600" b="1" dirty="0"/>
          </a:p>
        </p:txBody>
      </p:sp>
    </p:spTree>
    <p:extLst>
      <p:ext uri="{BB962C8B-B14F-4D97-AF65-F5344CB8AC3E}">
        <p14:creationId xmlns:p14="http://schemas.microsoft.com/office/powerpoint/2010/main" val="3117892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C45D4A51-460F-7374-23BA-975A9E19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4720" y="1091448"/>
            <a:ext cx="11536152" cy="5604555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1A7F60AD-B6F3-CF98-0E9A-AA342C754DB2}"/>
              </a:ext>
            </a:extLst>
          </p:cNvPr>
          <p:cNvSpPr txBox="1">
            <a:spLocks/>
          </p:cNvSpPr>
          <p:nvPr/>
        </p:nvSpPr>
        <p:spPr>
          <a:xfrm>
            <a:off x="3706931" y="6082003"/>
            <a:ext cx="4836994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54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Mali SemiBold"/>
                <a:cs typeface="TH SarabunPSK" panose="020B0500040200020003" pitchFamily="34" charset="-34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</a:rPr>
              <a:t>(รายละเอียดตามเล่มกรอบมาตรฐานคุณภาพการศึกษา ฯ)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8176A-4001-9F76-5551-ADDCF20C2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8AA33-A796-BF2C-02CD-33F339A3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u="sng" dirty="0">
                <a:solidFill>
                  <a:srgbClr val="0000FF"/>
                </a:solidFill>
              </a:rPr>
              <a:t>ด้านที่ ๓</a:t>
            </a:r>
            <a:r>
              <a:rPr lang="th-TH" sz="4800" dirty="0">
                <a:solidFill>
                  <a:srgbClr val="0000FF"/>
                </a:solidFill>
              </a:rPr>
              <a:t>  การจัดการเรียนการสอนและเสริมสร้างทักษะ</a:t>
            </a:r>
            <a:endParaRPr lang="en-US" sz="4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799FD7-0FDD-22C0-A047-FD611479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52" y="1424966"/>
            <a:ext cx="9825672" cy="4657037"/>
          </a:xfrm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r>
              <a:rPr lang="th-TH" sz="3600" u="sng" dirty="0"/>
              <a:t>๓.๑</a:t>
            </a:r>
            <a:r>
              <a:rPr lang="th-TH" sz="3600" dirty="0"/>
              <a:t>  การบริหารและพัฒนาหลักสูตร</a:t>
            </a:r>
          </a:p>
          <a:p>
            <a:pPr marL="186262" indent="0" algn="thaiDist">
              <a:spcBef>
                <a:spcPts val="0"/>
              </a:spcBef>
              <a:buNone/>
            </a:pPr>
            <a:r>
              <a:rPr lang="th-TH" sz="2800" dirty="0">
                <a:solidFill>
                  <a:srgbClr val="0033CC"/>
                </a:solidFill>
              </a:rPr>
              <a:t>      เป้าประสงค์</a:t>
            </a:r>
          </a:p>
          <a:p>
            <a:pPr marL="185738" indent="385763" algn="thaiDist">
              <a:spcBef>
                <a:spcPts val="0"/>
              </a:spcBef>
              <a:buNone/>
            </a:pPr>
            <a:r>
              <a:rPr lang="th-TH" sz="280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๑. หลักสูตรตอบสนอง</a:t>
            </a:r>
            <a:r>
              <a:rPr lang="th-TH" sz="2800" spc="-8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เป้าหมายในการพัฒนากำลังพล</a:t>
            </a:r>
            <a:r>
              <a:rPr lang="th-TH" sz="280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ตามแนวทาง</a:t>
            </a:r>
            <a:r>
              <a:rPr lang="th-TH" sz="2800" spc="-5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รับราชการระดับนายทหาร</a:t>
            </a:r>
            <a:r>
              <a:rPr lang="th-TH" sz="280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สัญญาบัตร</a:t>
            </a:r>
            <a:endParaRPr lang="en-US" sz="2800" dirty="0">
              <a:solidFill>
                <a:srgbClr val="2D497B"/>
              </a:solidFill>
              <a:effectLst/>
              <a:ea typeface="Times New Roman" panose="02020603050405020304" pitchFamily="18" charset="0"/>
            </a:endParaRPr>
          </a:p>
          <a:p>
            <a:pPr marL="185738" indent="385763">
              <a:spcBef>
                <a:spcPts val="0"/>
              </a:spcBef>
              <a:buNone/>
            </a:pPr>
            <a:r>
              <a:rPr lang="en-US" sz="280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th-TH" sz="2800" spc="-4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๒. หลักสูตรได้มาตรฐาน</a:t>
            </a:r>
            <a:r>
              <a:rPr lang="th-TH" sz="280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th-TH" sz="2800" spc="-4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เหมาะสมกับสภาวการณ์</a:t>
            </a:r>
            <a:r>
              <a:rPr lang="th-TH" sz="2800" spc="-10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ปัจจุบัน ทันต่อการเปลี่ยนแปลง</a:t>
            </a:r>
            <a:r>
              <a:rPr lang="th-TH" sz="2800" dirty="0">
                <a:solidFill>
                  <a:srgbClr val="2D497B"/>
                </a:solidFill>
                <a:effectLst/>
                <a:ea typeface="Times New Roman" panose="02020603050405020304" pitchFamily="18" charset="0"/>
              </a:rPr>
              <a:t>ของเทคโนโลยี</a:t>
            </a:r>
          </a:p>
          <a:p>
            <a:pPr marL="185738" indent="385763">
              <a:spcBef>
                <a:spcPts val="0"/>
              </a:spcBef>
              <a:buNone/>
            </a:pPr>
            <a:endParaRPr lang="th-TH" sz="1800" dirty="0">
              <a:solidFill>
                <a:srgbClr val="2D497B"/>
              </a:solidFill>
              <a:ea typeface="Times New Roman" panose="02020603050405020304" pitchFamily="18" charset="0"/>
            </a:endParaRPr>
          </a:p>
          <a:p>
            <a:pPr marL="186262" indent="0">
              <a:spcBef>
                <a:spcPts val="0"/>
              </a:spcBef>
              <a:buNone/>
            </a:pPr>
            <a:r>
              <a:rPr lang="th-TH" sz="3600" u="sng" dirty="0"/>
              <a:t>๓.๒</a:t>
            </a:r>
            <a:r>
              <a:rPr lang="th-TH" sz="3600" dirty="0"/>
              <a:t>  การบริหารจัดการด้านครูอาจารย์</a:t>
            </a:r>
          </a:p>
          <a:p>
            <a:pPr marL="186262" indent="0">
              <a:spcBef>
                <a:spcPts val="0"/>
              </a:spcBef>
              <a:buNone/>
            </a:pPr>
            <a:r>
              <a:rPr lang="th-TH" sz="2800" dirty="0">
                <a:solidFill>
                  <a:srgbClr val="0033CC"/>
                </a:solidFill>
              </a:rPr>
              <a:t>เป้าประสงค์</a:t>
            </a:r>
          </a:p>
          <a:p>
            <a:pPr marL="185738" indent="271463">
              <a:spcBef>
                <a:spcPts val="0"/>
              </a:spcBef>
              <a:buNone/>
            </a:pPr>
            <a:r>
              <a:rPr lang="th-TH" sz="2800" dirty="0">
                <a:solidFill>
                  <a:srgbClr val="2D497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๑. ครูอาจารย์ มีคุณวุฒิการศึกษา ประสบการณ์ ตรงตามวิชาที่สอน และมีความเป็นมืออาชีพ</a:t>
            </a:r>
          </a:p>
          <a:p>
            <a:pPr marL="185738" indent="271463">
              <a:spcBef>
                <a:spcPts val="0"/>
              </a:spcBef>
              <a:buNone/>
            </a:pPr>
            <a:r>
              <a:rPr lang="th-TH" sz="2800" dirty="0">
                <a:solidFill>
                  <a:srgbClr val="2D497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๒. ครูอาจารย์ ได้รับการพัฒนาเพิ่มพูนความรู้ความสามารถ ทักษะวิชาการ วิชาชีพ และเสริมสร้างคุณธรรมจริยธรรม</a:t>
            </a:r>
            <a:endParaRPr lang="en-US" sz="2800" dirty="0">
              <a:solidFill>
                <a:srgbClr val="2D497B"/>
              </a:solidFill>
            </a:endParaRPr>
          </a:p>
          <a:p>
            <a:pPr marL="185738" indent="385763">
              <a:spcBef>
                <a:spcPts val="0"/>
              </a:spcBef>
              <a:buNone/>
            </a:pPr>
            <a:endParaRPr lang="en-US" sz="2800" dirty="0">
              <a:solidFill>
                <a:srgbClr val="2D497B"/>
              </a:solidFill>
              <a:effectLst/>
              <a:ea typeface="Times New Roman" panose="02020603050405020304" pitchFamily="18" charset="0"/>
            </a:endParaRPr>
          </a:p>
          <a:p>
            <a:pPr marL="186262" indent="0">
              <a:spcBef>
                <a:spcPts val="0"/>
              </a:spcBef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116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C45D4A51-460F-7374-23BA-975A9E19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5760" y="1091448"/>
            <a:ext cx="11367312" cy="5604555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1A7F60AD-B6F3-CF98-0E9A-AA342C754DB2}"/>
              </a:ext>
            </a:extLst>
          </p:cNvPr>
          <p:cNvSpPr txBox="1">
            <a:spLocks/>
          </p:cNvSpPr>
          <p:nvPr/>
        </p:nvSpPr>
        <p:spPr>
          <a:xfrm>
            <a:off x="3706931" y="6082003"/>
            <a:ext cx="4836994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54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Mali SemiBold"/>
                <a:cs typeface="TH SarabunPSK" panose="020B0500040200020003" pitchFamily="34" charset="-34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</a:rPr>
              <a:t>(รายละเอียดตามเล่มกรอบมาตรฐานคุณภาพการศึกษา ฯ)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8176A-4001-9F76-5551-ADDCF20C2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8AA33-A796-BF2C-02CD-33F339A3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u="sng" dirty="0">
                <a:solidFill>
                  <a:srgbClr val="0000FF"/>
                </a:solidFill>
              </a:rPr>
              <a:t>ด้านที่ ๓</a:t>
            </a:r>
            <a:r>
              <a:rPr lang="th-TH" sz="4800" dirty="0">
                <a:solidFill>
                  <a:srgbClr val="0000FF"/>
                </a:solidFill>
              </a:rPr>
              <a:t>  การจัดการเรียนการสอนและเสริมสร้างทักษะ</a:t>
            </a:r>
            <a:endParaRPr lang="en-US" sz="4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799FD7-0FDD-22C0-A047-FD611479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970" y="1491772"/>
            <a:ext cx="10058915" cy="4657037"/>
          </a:xfrm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r>
              <a:rPr lang="th-TH" sz="4000" u="sng" dirty="0"/>
              <a:t>๓.๓</a:t>
            </a:r>
            <a:r>
              <a:rPr lang="th-TH" sz="4000" dirty="0"/>
              <a:t>  การจัดการเรียนการสอนกระบวนวิชาที่กำหนดในหลักสูตร</a:t>
            </a:r>
          </a:p>
          <a:p>
            <a:pPr marL="186262" indent="0">
              <a:spcBef>
                <a:spcPts val="0"/>
              </a:spcBef>
              <a:buNone/>
            </a:pPr>
            <a:r>
              <a:rPr lang="th-TH" sz="3200" dirty="0">
                <a:solidFill>
                  <a:srgbClr val="0033CC"/>
                </a:solidFill>
              </a:rPr>
              <a:t>เป้าประสงค์</a:t>
            </a:r>
          </a:p>
          <a:p>
            <a:pPr marL="185738" indent="328613">
              <a:spcBef>
                <a:spcPts val="0"/>
              </a:spcBef>
              <a:buNone/>
            </a:pPr>
            <a:r>
              <a:rPr lang="th-TH" sz="32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๑. มีการจัดการเรียนการสอนและการฝึกตามกระบวนการศึกษาของหลักสูตรได้อย่างถูกต้องและครบถ้วน</a:t>
            </a:r>
          </a:p>
          <a:p>
            <a:pPr marL="185738" indent="328613">
              <a:spcBef>
                <a:spcPts val="0"/>
              </a:spcBef>
              <a:buNone/>
            </a:pPr>
            <a:r>
              <a:rPr lang="th-TH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๒. มุ่งเน้นให้ผู้เรียนมี กระบวนการคิดเชิงวิเคราะห์อย่างมีวิจารณญาณ</a:t>
            </a:r>
            <a:endParaRPr lang="th-TH" sz="3200" spc="-3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5738" indent="328613">
              <a:spcBef>
                <a:spcPts val="0"/>
              </a:spcBef>
              <a:buNone/>
            </a:pPr>
            <a:r>
              <a:rPr lang="th-TH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๓. มีการพัฒนาการเรียนการสอนให้สอดคล้องกับความก้าวหน้าของวิทยาการ</a:t>
            </a:r>
            <a:r>
              <a:rPr lang="th-TH" sz="32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และความต้องการของผู้เรียน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7379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C45D4A51-460F-7374-23BA-975A9E19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6616" y="1091448"/>
            <a:ext cx="11376456" cy="5604555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1A7F60AD-B6F3-CF98-0E9A-AA342C754DB2}"/>
              </a:ext>
            </a:extLst>
          </p:cNvPr>
          <p:cNvSpPr txBox="1">
            <a:spLocks/>
          </p:cNvSpPr>
          <p:nvPr/>
        </p:nvSpPr>
        <p:spPr>
          <a:xfrm>
            <a:off x="3706931" y="6082003"/>
            <a:ext cx="4836994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54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Mali SemiBold"/>
                <a:cs typeface="TH SarabunPSK" panose="020B0500040200020003" pitchFamily="34" charset="-34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</a:rPr>
              <a:t>(รายละเอียดตามเล่มกรอบมาตรฐานคุณภาพการศึกษา ฯ)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8176A-4001-9F76-5551-ADDCF20C2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32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8AA33-A796-BF2C-02CD-33F339A3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u="sng" dirty="0">
                <a:solidFill>
                  <a:srgbClr val="0000FF"/>
                </a:solidFill>
              </a:rPr>
              <a:t>ด้านที่ ๓</a:t>
            </a:r>
            <a:r>
              <a:rPr lang="th-TH" sz="4800" dirty="0">
                <a:solidFill>
                  <a:srgbClr val="0000FF"/>
                </a:solidFill>
              </a:rPr>
              <a:t>  การจัดการเรียนการสอนและเสริมสร้างทักษะ</a:t>
            </a:r>
            <a:endParaRPr lang="en-US" sz="4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799FD7-0FDD-22C0-A047-FD611479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1411514"/>
            <a:ext cx="10403204" cy="4657037"/>
          </a:xfrm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r>
              <a:rPr lang="th-TH" sz="4000" u="sng" dirty="0"/>
              <a:t>๓.๔</a:t>
            </a:r>
            <a:r>
              <a:rPr lang="th-TH" sz="4000" dirty="0"/>
              <a:t>  การมีส่วนร่วมของผู้เรียนในกระบวนการเรียนการสอนและการฝึก</a:t>
            </a:r>
          </a:p>
          <a:p>
            <a:pPr marL="186262" indent="0">
              <a:spcBef>
                <a:spcPts val="0"/>
              </a:spcBef>
              <a:buNone/>
            </a:pPr>
            <a:r>
              <a:rPr lang="th-TH" sz="3200" dirty="0">
                <a:solidFill>
                  <a:srgbClr val="0033CC"/>
                </a:solidFill>
              </a:rPr>
              <a:t>เป้าประสงค์</a:t>
            </a:r>
          </a:p>
          <a:p>
            <a:pPr marL="186262" indent="0">
              <a:spcBef>
                <a:spcPts val="0"/>
              </a:spcBef>
              <a:buNone/>
            </a:pPr>
            <a:r>
              <a:rPr lang="th-TH" sz="32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การเรียนการสอนและการฝึก</a:t>
            </a:r>
            <a:r>
              <a:rPr lang="th-TH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32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ที่มุ่งเน้นให้ผู้เรียนมีส่วนร่วม</a:t>
            </a:r>
            <a:r>
              <a:rPr lang="th-TH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ในการเรียนรู้ </a:t>
            </a:r>
            <a:r>
              <a:rPr lang="th-TH" sz="32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การประเมิน และแลกเปลี่ยน</a:t>
            </a:r>
            <a:r>
              <a:rPr lang="th-TH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ความรู้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86262" indent="0">
              <a:spcBef>
                <a:spcPts val="0"/>
              </a:spcBef>
              <a:buNone/>
            </a:pPr>
            <a:r>
              <a:rPr lang="th-TH" u="sng" dirty="0"/>
              <a:t>๓.๕</a:t>
            </a:r>
            <a:r>
              <a:rPr lang="th-TH" dirty="0"/>
              <a:t>  กิจกรรมสร้างเสริมทักษะและประสบการณ์</a:t>
            </a:r>
          </a:p>
          <a:p>
            <a:pPr marL="186262" indent="0">
              <a:spcBef>
                <a:spcPts val="0"/>
              </a:spcBef>
              <a:buNone/>
            </a:pPr>
            <a:r>
              <a:rPr lang="th-TH" sz="3200" dirty="0">
                <a:solidFill>
                  <a:srgbClr val="0033CC"/>
                </a:solidFill>
              </a:rPr>
              <a:t>เป้าประสงค์</a:t>
            </a:r>
            <a:endParaRPr lang="en-US" sz="3200" dirty="0">
              <a:solidFill>
                <a:srgbClr val="0033CC"/>
              </a:solidFill>
            </a:endParaRPr>
          </a:p>
          <a:p>
            <a:pPr marL="186262" indent="0">
              <a:spcBef>
                <a:spcPts val="0"/>
              </a:spcBef>
              <a:buNone/>
            </a:pPr>
            <a:r>
              <a:rPr lang="th-TH" sz="3200" dirty="0">
                <a:solidFill>
                  <a:srgbClr val="2D497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๑. ผู้เรียนมีความรักชาติ เทิดทูนพระมหากษัตริย์ ส่งเสริมการปกครองระบอบประชาธิปไตยอันมีพระมหา กษัตริย์ทรงเป็นประมุข</a:t>
            </a:r>
          </a:p>
          <a:p>
            <a:pPr marL="185738" indent="-12700">
              <a:spcBef>
                <a:spcPts val="0"/>
              </a:spcBef>
              <a:buNone/>
            </a:pPr>
            <a:r>
              <a:rPr lang="th-TH" sz="3200" dirty="0">
                <a:solidFill>
                  <a:srgbClr val="2D497B"/>
                </a:solidFill>
                <a:ea typeface="Times New Roman" panose="02020603050405020304" pitchFamily="18" charset="0"/>
              </a:rPr>
              <a:t>๒. ผู้เรียนมีทักษะและประสบการณ์ที่หลากหลาย</a:t>
            </a:r>
            <a:endParaRPr lang="en-US" sz="3200" dirty="0">
              <a:solidFill>
                <a:srgbClr val="2D497B"/>
              </a:solidFill>
              <a:ea typeface="Times New Roman" panose="02020603050405020304" pitchFamily="18" charset="0"/>
            </a:endParaRPr>
          </a:p>
          <a:p>
            <a:pPr marL="186262" indent="0">
              <a:spcBef>
                <a:spcPts val="0"/>
              </a:spcBef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4130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C45D4A51-460F-7374-23BA-975A9E19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7704" y="1091448"/>
            <a:ext cx="10615368" cy="5604555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1A7F60AD-B6F3-CF98-0E9A-AA342C754DB2}"/>
              </a:ext>
            </a:extLst>
          </p:cNvPr>
          <p:cNvSpPr txBox="1">
            <a:spLocks/>
          </p:cNvSpPr>
          <p:nvPr/>
        </p:nvSpPr>
        <p:spPr>
          <a:xfrm>
            <a:off x="3706931" y="6082003"/>
            <a:ext cx="4836994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54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Mali SemiBold"/>
                <a:cs typeface="TH SarabunPSK" panose="020B0500040200020003" pitchFamily="34" charset="-34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</a:rPr>
              <a:t>(รายละเอียดตามเล่มกรอบมาตรฐานคุณภาพการศึกษา ฯ)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8176A-4001-9F76-5551-ADDCF20C2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33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8AA33-A796-BF2C-02CD-33F339A3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32" y="226305"/>
            <a:ext cx="10451667" cy="614000"/>
          </a:xfrm>
        </p:spPr>
        <p:txBody>
          <a:bodyPr/>
          <a:lstStyle/>
          <a:p>
            <a:r>
              <a:rPr lang="th-TH" sz="4000" u="sng" dirty="0">
                <a:solidFill>
                  <a:srgbClr val="0000FF"/>
                </a:solidFill>
              </a:rPr>
              <a:t>ด้านที่ ๔ </a:t>
            </a:r>
            <a:r>
              <a:rPr lang="th-TH" sz="4000" dirty="0">
                <a:solidFill>
                  <a:srgbClr val="0000FF"/>
                </a:solidFill>
              </a:rPr>
              <a:t>การสนับสนุนทรัพยากรเพื่อการศึกษา การฝึก และการเรียนรู้</a:t>
            </a:r>
            <a:r>
              <a:rPr lang="th-TH" sz="4000" dirty="0"/>
              <a:t> 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799FD7-0FDD-22C0-A047-FD611479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3277" y="1565206"/>
            <a:ext cx="9202800" cy="4657037"/>
          </a:xfrm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r>
              <a:rPr lang="th-TH" sz="4000" dirty="0"/>
              <a:t>๔.๑  </a:t>
            </a:r>
            <a:r>
              <a:rPr lang="th-TH" dirty="0"/>
              <a:t>หนังสือ ตำรา และสื่อการเรียนรู้</a:t>
            </a:r>
            <a:endParaRPr lang="en-US" dirty="0"/>
          </a:p>
          <a:p>
            <a:pPr marL="186262" indent="0">
              <a:spcBef>
                <a:spcPts val="0"/>
              </a:spcBef>
              <a:buNone/>
            </a:pPr>
            <a:r>
              <a:rPr lang="th-TH" sz="3200" dirty="0">
                <a:solidFill>
                  <a:srgbClr val="0033CC"/>
                </a:solidFill>
              </a:rPr>
              <a:t>เป้าประสงค์</a:t>
            </a:r>
          </a:p>
          <a:p>
            <a:pPr marL="185738" indent="271463">
              <a:buNone/>
            </a:pPr>
            <a:r>
              <a:rPr lang="th-TH" sz="3200" dirty="0"/>
              <a:t>๑. บริหารจัดการทรัพยากรสนับสนุนการศึกษา ให้มี</a:t>
            </a:r>
            <a:r>
              <a:rPr lang="th-TH" sz="3200" dirty="0">
                <a:solidFill>
                  <a:srgbClr val="0000FF"/>
                </a:solidFill>
              </a:rPr>
              <a:t>ความพร้อม</a:t>
            </a:r>
            <a:r>
              <a:rPr lang="th-TH" sz="3200" dirty="0"/>
              <a:t>ในการให้บริการ ด้านหนังสือ ตำรา และสื่อการเรียนรู้ </a:t>
            </a:r>
            <a:r>
              <a:rPr lang="th-TH" sz="3200" dirty="0">
                <a:solidFill>
                  <a:srgbClr val="0000FF"/>
                </a:solidFill>
              </a:rPr>
              <a:t>อย่างมีคุณภาพ และมีจำนวนเพียงพอ</a:t>
            </a:r>
            <a:endParaRPr lang="en-US" sz="3200" dirty="0">
              <a:solidFill>
                <a:srgbClr val="0000FF"/>
              </a:solidFill>
            </a:endParaRPr>
          </a:p>
          <a:p>
            <a:pPr marL="185738" indent="271463">
              <a:buNone/>
            </a:pPr>
            <a:r>
              <a:rPr lang="en-US" sz="3200" dirty="0"/>
              <a:t> </a:t>
            </a:r>
            <a:r>
              <a:rPr lang="th-TH" sz="3200" dirty="0"/>
              <a:t>๒. ทรัพยากรสนับสนุนการศึกษา ด้านหนังสือ ตำราและสื่อการเรียนรู้  มีการพัฒนาและปรับปรุงให้ทันต่อยุคสมัยที่เปลี่ยนแปลง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0996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34</a:t>
            </a:fld>
            <a:endParaRPr lang="en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46504" y="239669"/>
            <a:ext cx="9428931" cy="735990"/>
          </a:xfrm>
        </p:spPr>
        <p:txBody>
          <a:bodyPr/>
          <a:lstStyle/>
          <a:p>
            <a:r>
              <a:rPr lang="th-TH" sz="3200" dirty="0">
                <a:solidFill>
                  <a:srgbClr val="0000FF"/>
                </a:solidFill>
              </a:rPr>
              <a:t>การสนับสนุนทรัพยากรเพื่อการศึกษา การฝึก และการเรียนรู้</a:t>
            </a:r>
            <a:br>
              <a:rPr lang="th-TH" sz="3200" dirty="0">
                <a:solidFill>
                  <a:srgbClr val="0000FF"/>
                </a:solidFill>
              </a:rPr>
            </a:br>
            <a:r>
              <a:rPr lang="th-TH" sz="3200" dirty="0">
                <a:solidFill>
                  <a:srgbClr val="0000FF"/>
                </a:solidFill>
              </a:rPr>
              <a:t> (</a:t>
            </a:r>
            <a:r>
              <a:rPr lang="th-TH" sz="3200" dirty="0"/>
              <a:t>หนังสือ ตำรา และสื่อการเรียนรู้)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87" y="945200"/>
            <a:ext cx="8034909" cy="582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09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C45D4A51-460F-7374-23BA-975A9E19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7704" y="1091448"/>
            <a:ext cx="10615368" cy="5604555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1A7F60AD-B6F3-CF98-0E9A-AA342C754DB2}"/>
              </a:ext>
            </a:extLst>
          </p:cNvPr>
          <p:cNvSpPr txBox="1">
            <a:spLocks/>
          </p:cNvSpPr>
          <p:nvPr/>
        </p:nvSpPr>
        <p:spPr>
          <a:xfrm>
            <a:off x="3706931" y="6082003"/>
            <a:ext cx="4836994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54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Mali SemiBold"/>
                <a:cs typeface="TH SarabunPSK" panose="020B0500040200020003" pitchFamily="34" charset="-34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</a:rPr>
              <a:t>(รายละเอียดตามเล่มกรอบมาตรฐานคุณภาพการศึกษา ฯ)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8176A-4001-9F76-5551-ADDCF20C2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35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8AA33-A796-BF2C-02CD-33F339A3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32" y="226305"/>
            <a:ext cx="10451667" cy="614000"/>
          </a:xfrm>
        </p:spPr>
        <p:txBody>
          <a:bodyPr/>
          <a:lstStyle/>
          <a:p>
            <a:r>
              <a:rPr lang="th-TH" sz="4000" u="sng" dirty="0">
                <a:solidFill>
                  <a:srgbClr val="0000FF"/>
                </a:solidFill>
              </a:rPr>
              <a:t>ด้านที่ ๔ </a:t>
            </a:r>
            <a:r>
              <a:rPr lang="th-TH" sz="4000" dirty="0">
                <a:solidFill>
                  <a:srgbClr val="0000FF"/>
                </a:solidFill>
              </a:rPr>
              <a:t>การสนับสนุนทรัพยากรเพื่อการศึกษา การฝึก และการเรียนรู้</a:t>
            </a:r>
            <a:r>
              <a:rPr lang="th-TH" sz="4000" dirty="0"/>
              <a:t> 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799FD7-0FDD-22C0-A047-FD611479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3276" y="1565206"/>
            <a:ext cx="9656139" cy="4657037"/>
          </a:xfrm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r>
              <a:rPr lang="th-TH" sz="4000" dirty="0"/>
              <a:t>๔.๒</a:t>
            </a:r>
            <a:r>
              <a:rPr lang="th-TH" dirty="0"/>
              <a:t> ด้านอุปกรณ์สนับสนุนการศึกษาและเรียนรู้ (สื่อ/ โสตทัศนูปกรณ์ และสารสนเทศ)</a:t>
            </a:r>
            <a:endParaRPr lang="en-US" dirty="0"/>
          </a:p>
          <a:p>
            <a:pPr marL="186262" indent="0">
              <a:spcBef>
                <a:spcPts val="0"/>
              </a:spcBef>
              <a:buNone/>
            </a:pPr>
            <a:r>
              <a:rPr lang="th-TH" sz="3200" dirty="0">
                <a:solidFill>
                  <a:srgbClr val="0033CC"/>
                </a:solidFill>
              </a:rPr>
              <a:t>เป้าประสงค์</a:t>
            </a:r>
          </a:p>
          <a:p>
            <a:pPr marL="185738" indent="271463">
              <a:buNone/>
            </a:pPr>
            <a:r>
              <a:rPr lang="th-TH" sz="2800" dirty="0"/>
              <a:t>๑. บริหารจัดการทรัพยากรสนับสนุนการศึกษาให้มีความ</a:t>
            </a:r>
            <a:r>
              <a:rPr lang="th-TH" sz="2800" dirty="0">
                <a:solidFill>
                  <a:srgbClr val="0000FF"/>
                </a:solidFill>
              </a:rPr>
              <a:t>พร้อมในการให้บริการ </a:t>
            </a:r>
            <a:r>
              <a:rPr lang="th-TH" sz="2800" dirty="0"/>
              <a:t>ด้านอุปกรณ์สนับสนุนการศึกษาและเรียนรู้  (สื่อ/โสตทัศนูปกรณ์ และสารสนเทศ) </a:t>
            </a:r>
            <a:r>
              <a:rPr lang="th-TH" sz="2800" dirty="0">
                <a:solidFill>
                  <a:srgbClr val="0000FF"/>
                </a:solidFill>
              </a:rPr>
              <a:t>อย่างมีคุณภาพ และมีจำนวนเพียงพอ</a:t>
            </a:r>
            <a:endParaRPr lang="en-US" sz="2800" dirty="0">
              <a:solidFill>
                <a:srgbClr val="0000FF"/>
              </a:solidFill>
            </a:endParaRPr>
          </a:p>
          <a:p>
            <a:pPr marL="185738" indent="271463">
              <a:buNone/>
            </a:pPr>
            <a:r>
              <a:rPr lang="en-US" sz="2800" dirty="0"/>
              <a:t> </a:t>
            </a:r>
            <a:r>
              <a:rPr lang="th-TH" sz="2800" dirty="0"/>
              <a:t>๒. ทรัพยากรสนับสนุนการศึกษา ด้านอุปกรณ์สนับสนุนการศึกษาและเรียนรู้ </a:t>
            </a:r>
            <a:br>
              <a:rPr lang="th-TH" sz="2800" dirty="0"/>
            </a:br>
            <a:r>
              <a:rPr lang="th-TH" sz="2800" dirty="0"/>
              <a:t>(สื่อ/โสตทัศนูปกรณ์ และสารสนเทศ) มีการพัฒนาและปรับปรุงให้ทันต่อยุคสมัยที่เปลี่ยนแปลง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5943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C45D4A51-460F-7374-23BA-975A9E19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7704" y="1091448"/>
            <a:ext cx="10615368" cy="5604555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1A7F60AD-B6F3-CF98-0E9A-AA342C754DB2}"/>
              </a:ext>
            </a:extLst>
          </p:cNvPr>
          <p:cNvSpPr txBox="1">
            <a:spLocks/>
          </p:cNvSpPr>
          <p:nvPr/>
        </p:nvSpPr>
        <p:spPr>
          <a:xfrm>
            <a:off x="3706931" y="6082003"/>
            <a:ext cx="4836994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54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Mali SemiBold"/>
                <a:cs typeface="TH SarabunPSK" panose="020B0500040200020003" pitchFamily="34" charset="-34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</a:rPr>
              <a:t>(รายละเอียดตามเล่มกรอบมาตรฐานคุณภาพการศึกษา ฯ)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8176A-4001-9F76-5551-ADDCF20C2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8AA33-A796-BF2C-02CD-33F339A3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32" y="226305"/>
            <a:ext cx="10451667" cy="614000"/>
          </a:xfrm>
        </p:spPr>
        <p:txBody>
          <a:bodyPr/>
          <a:lstStyle/>
          <a:p>
            <a:r>
              <a:rPr lang="th-TH" sz="4000" u="sng" dirty="0">
                <a:solidFill>
                  <a:srgbClr val="0000FF"/>
                </a:solidFill>
              </a:rPr>
              <a:t>ด้านที่ ๔ </a:t>
            </a:r>
            <a:r>
              <a:rPr lang="th-TH" sz="4000" dirty="0">
                <a:solidFill>
                  <a:srgbClr val="0000FF"/>
                </a:solidFill>
              </a:rPr>
              <a:t>การสนับสนุนทรัพยากรเพื่อการศึกษา การฝึก และการเรียนรู้</a:t>
            </a:r>
            <a:r>
              <a:rPr lang="th-TH" sz="4000" dirty="0"/>
              <a:t> 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799FD7-0FDD-22C0-A047-FD611479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3276" y="1565206"/>
            <a:ext cx="9509835" cy="4657037"/>
          </a:xfrm>
        </p:spPr>
        <p:txBody>
          <a:bodyPr/>
          <a:lstStyle/>
          <a:p>
            <a:pPr marL="186262" indent="0">
              <a:buNone/>
            </a:pPr>
            <a:r>
              <a:rPr lang="th-TH" sz="3600" dirty="0"/>
              <a:t>๔.๓ ด้านอาคารเรียน อาคารที่พัก สภาพแวดล้อม และระบบสาธารณูปโภค</a:t>
            </a:r>
            <a:endParaRPr lang="en-US" sz="3600" dirty="0"/>
          </a:p>
          <a:p>
            <a:pPr marL="186262" indent="0">
              <a:spcBef>
                <a:spcPts val="0"/>
              </a:spcBef>
              <a:buNone/>
            </a:pPr>
            <a:r>
              <a:rPr lang="th-TH" sz="3200" dirty="0">
                <a:solidFill>
                  <a:srgbClr val="0033CC"/>
                </a:solidFill>
              </a:rPr>
              <a:t>เป้าประสงค์</a:t>
            </a:r>
          </a:p>
          <a:p>
            <a:pPr marL="185738" indent="271463">
              <a:buNone/>
            </a:pPr>
            <a:r>
              <a:rPr lang="th-TH" sz="3000" dirty="0"/>
              <a:t>๑. บริหารจัดการความพร้อมในการให้บริการ อาคารเรียน อาคารที่พัก สภาพแวดล้อม และระบบสาธารณูปโภค </a:t>
            </a:r>
            <a:r>
              <a:rPr lang="th-TH" sz="3000" dirty="0">
                <a:solidFill>
                  <a:srgbClr val="0033CC"/>
                </a:solidFill>
              </a:rPr>
              <a:t>อย่างมีคุณภาพ และมีจำนวนเพียงพอ</a:t>
            </a:r>
          </a:p>
          <a:p>
            <a:pPr marL="185738" indent="271463">
              <a:buNone/>
            </a:pPr>
            <a:r>
              <a:rPr lang="th-TH" sz="3000" dirty="0"/>
              <a:t>๒. อาคารเรียน อาคารที่พัก สภาพแวดล้อม และระบบสาธารณูปโภค มีการพัฒนาและปรับปรุงการบริการ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11399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C45D4A51-460F-7374-23BA-975A9E19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7704" y="1091448"/>
            <a:ext cx="10615368" cy="5604555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1A7F60AD-B6F3-CF98-0E9A-AA342C754DB2}"/>
              </a:ext>
            </a:extLst>
          </p:cNvPr>
          <p:cNvSpPr txBox="1">
            <a:spLocks/>
          </p:cNvSpPr>
          <p:nvPr/>
        </p:nvSpPr>
        <p:spPr>
          <a:xfrm>
            <a:off x="3706931" y="6082003"/>
            <a:ext cx="4836994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5400" b="1" i="0" u="none" strike="noStrike" cap="none">
                <a:solidFill>
                  <a:schemeClr val="dk1"/>
                </a:solidFill>
                <a:latin typeface="TH SarabunPSK" panose="020B0500040200020003" pitchFamily="34" charset="-34"/>
                <a:ea typeface="Mali SemiBold"/>
                <a:cs typeface="TH SarabunPSK" panose="020B0500040200020003" pitchFamily="34" charset="-34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th-TH" sz="2400" dirty="0">
                <a:solidFill>
                  <a:schemeClr val="tx1"/>
                </a:solidFill>
              </a:rPr>
              <a:t>(รายละเอียดตามเล่มกรอบมาตรฐานคุณภาพการศึกษา ฯ)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8176A-4001-9F76-5551-ADDCF20C2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37</a:t>
            </a:fld>
            <a:endParaRPr lang="e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18AA33-A796-BF2C-02CD-33F339A3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32" y="226305"/>
            <a:ext cx="10451667" cy="614000"/>
          </a:xfrm>
        </p:spPr>
        <p:txBody>
          <a:bodyPr/>
          <a:lstStyle/>
          <a:p>
            <a:r>
              <a:rPr lang="th-TH" sz="4000" u="sng" dirty="0">
                <a:solidFill>
                  <a:srgbClr val="0000FF"/>
                </a:solidFill>
              </a:rPr>
              <a:t>ด้านที่ ๔ </a:t>
            </a:r>
            <a:r>
              <a:rPr lang="th-TH" sz="4000" dirty="0">
                <a:solidFill>
                  <a:srgbClr val="0000FF"/>
                </a:solidFill>
              </a:rPr>
              <a:t>การสนับสนุนทรัพยากรเพื่อการศึกษา การฝึก และการเรียนรู้</a:t>
            </a:r>
            <a:r>
              <a:rPr lang="th-TH" sz="4000" dirty="0"/>
              <a:t> 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799FD7-0FDD-22C0-A047-FD6114790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3277" y="1565206"/>
            <a:ext cx="9202800" cy="4657037"/>
          </a:xfrm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r>
              <a:rPr lang="th-TH" sz="4000" dirty="0"/>
              <a:t>๔.๔</a:t>
            </a:r>
            <a:r>
              <a:rPr lang="th-TH" dirty="0"/>
              <a:t> ด้านอุปกรณ์ และระบบสนับสนุนการฝึก</a:t>
            </a:r>
            <a:endParaRPr lang="en-US" dirty="0"/>
          </a:p>
          <a:p>
            <a:pPr marL="186262" indent="0">
              <a:spcBef>
                <a:spcPts val="0"/>
              </a:spcBef>
              <a:buNone/>
            </a:pPr>
            <a:r>
              <a:rPr lang="th-TH" sz="3200" dirty="0">
                <a:solidFill>
                  <a:srgbClr val="0033CC"/>
                </a:solidFill>
              </a:rPr>
              <a:t>เป้าประสงค์</a:t>
            </a:r>
          </a:p>
          <a:p>
            <a:pPr marL="185738" indent="327025">
              <a:buNone/>
            </a:pPr>
            <a:r>
              <a:rPr lang="th-TH" sz="3000" dirty="0"/>
              <a:t>๑. บริหารจัดการทรัพยากรสนับสนุนการศึกษาให้มี ความพร้อมในการให้บริการ </a:t>
            </a:r>
            <a:br>
              <a:rPr lang="th-TH" sz="3000" dirty="0"/>
            </a:br>
            <a:r>
              <a:rPr lang="th-TH" sz="3000" dirty="0"/>
              <a:t>ด้านอุปกรณ์ และระบบสนับสนุนการฝึกอย่างมีคุณภาพ และมีจำนวนเพียงพอ</a:t>
            </a:r>
            <a:r>
              <a:rPr lang="en-US" sz="3000" dirty="0"/>
              <a:t> </a:t>
            </a:r>
          </a:p>
          <a:p>
            <a:pPr marL="185738" indent="327025">
              <a:buNone/>
            </a:pPr>
            <a:r>
              <a:rPr lang="th-TH" sz="3000" dirty="0"/>
              <a:t>๒. ด้านอุปกรณ์ และระบบสนับสนุนการฝึก มีการพัฒนา และปรับปรุงให้ทันต่อ</a:t>
            </a:r>
            <a:br>
              <a:rPr lang="th-TH" sz="3000" dirty="0"/>
            </a:br>
            <a:r>
              <a:rPr lang="th-TH" sz="3000" dirty="0"/>
              <a:t>ยุคสมัยที่เปลี่ยนแปลง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80760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743" y="2477553"/>
            <a:ext cx="6305119" cy="1999148"/>
          </a:xfrm>
          <a:solidFill>
            <a:srgbClr val="000000"/>
          </a:solidFill>
        </p:spPr>
        <p:txBody>
          <a:bodyPr anchor="t">
            <a:normAutofit fontScale="90000"/>
          </a:bodyPr>
          <a:lstStyle/>
          <a:p>
            <a:r>
              <a:rPr lang="th-TH" sz="5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แนวทางการประเมินคุณภาพภายใน</a:t>
            </a:r>
            <a:br>
              <a:rPr lang="th-TH" sz="5400" dirty="0">
                <a:solidFill>
                  <a:schemeClr val="bg1"/>
                </a:solidFill>
                <a:effectLst/>
                <a:ea typeface="Cordia New" panose="020B0304020202020204" pitchFamily="34" charset="-34"/>
              </a:rPr>
            </a:br>
            <a:b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</a:br>
            <a:endParaRPr lang="en-US" sz="44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69370-D7A8-47C4-AACD-11434D2C98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4B186B-BEB8-42BC-B3D4-53B397E49A2D}"/>
              </a:ext>
            </a:extLst>
          </p:cNvPr>
          <p:cNvCxnSpPr>
            <a:cxnSpLocks/>
          </p:cNvCxnSpPr>
          <p:nvPr/>
        </p:nvCxnSpPr>
        <p:spPr>
          <a:xfrm>
            <a:off x="5453743" y="2365253"/>
            <a:ext cx="630512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551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385191" y="-4424"/>
            <a:ext cx="4806809" cy="703051"/>
          </a:xfrm>
        </p:spPr>
        <p:txBody>
          <a:bodyPr/>
          <a:lstStyle/>
          <a:p>
            <a:pPr algn="ctr"/>
            <a:r>
              <a:rPr lang="th-TH" sz="3200" dirty="0"/>
              <a:t>จก.ยศ.ทร. อนุมัติเมื่อ ๑๓ ก.ค.๖๓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806AE83-923D-4773-820F-8422A2A13861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3922" y="245947"/>
          <a:ext cx="548103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038">
                  <a:extLst>
                    <a:ext uri="{9D8B030D-6E8A-4147-A177-3AD203B41FA5}">
                      <a16:colId xmlns:a16="http://schemas.microsoft.com/office/drawing/2014/main" val="3901468878"/>
                    </a:ext>
                  </a:extLst>
                </a:gridCol>
              </a:tblGrid>
              <a:tr h="1092045">
                <a:tc>
                  <a:txBody>
                    <a:bodyPr/>
                    <a:lstStyle/>
                    <a:p>
                      <a:pPr algn="ctr"/>
                      <a:r>
                        <a:rPr lang="th-TH" sz="2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กรอบแนวทางการประเมินคุณภาพภายใน  </a:t>
                      </a:r>
                    </a:p>
                    <a:p>
                      <a:pPr algn="ctr"/>
                      <a:r>
                        <a:rPr lang="th-TH" sz="24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สถานศึกษาตามแนวทางรับราชการของกรมยุทธศึกษาทหารเรือ   (สถานศึกษาในส่วนการศึกษาที่หนึ่ง) พ.ศ.๒๕๖๓</a:t>
                      </a:r>
                      <a:endParaRPr lang="en-US" sz="40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3117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0C1C4D0-8868-D069-E193-17ADEB99E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093" y="562353"/>
            <a:ext cx="3943191" cy="5597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921E7D-8911-4440-7960-95D453F06DE4}"/>
              </a:ext>
            </a:extLst>
          </p:cNvPr>
          <p:cNvSpPr txBox="1"/>
          <p:nvPr/>
        </p:nvSpPr>
        <p:spPr>
          <a:xfrm>
            <a:off x="557732" y="1712396"/>
            <a:ext cx="5226754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kern="120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คู่มือสำหรับ</a:t>
            </a:r>
            <a:r>
              <a:rPr lang="th-TH" sz="3600" b="1" kern="1200" dirty="0">
                <a:solidFill>
                  <a:srgbClr val="000099"/>
                </a:solidFill>
                <a:effectLst/>
                <a:ea typeface="+mn-ea"/>
                <a:cs typeface="TH SarabunPSK" panose="020B0500040200020003" pitchFamily="34" charset="-34"/>
              </a:rPr>
              <a:t>คณะผู้ประเมินคุณภาพภายใน </a:t>
            </a:r>
            <a:r>
              <a:rPr lang="th-TH" sz="3600" kern="120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ใช้เป็นกรอบแนวทางในการประเมินคุณภาพการศึกษา สถานศึกษาในส่วนการศึกษาที่หนึ่ง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kern="120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บทบาทของคณะผู้ประเมินคุณภาพภายใน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kern="120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ขั้นตอนการดำเนินการประเมิน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kern="120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เกณฑ์การพิจารณาระดับคุณภาพ</a:t>
            </a:r>
            <a:r>
              <a:rPr lang="th-TH" sz="2800" kern="1200" spc="-2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การศึกษาตามประเด็นสำคัญในแต่ละด้าน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kern="1200" spc="-20" dirty="0">
                <a:solidFill>
                  <a:srgbClr val="000000"/>
                </a:solidFill>
                <a:effectLst/>
                <a:ea typeface="+mn-ea"/>
                <a:cs typeface="TH SarabunPSK" panose="020B0500040200020003" pitchFamily="34" charset="-34"/>
              </a:rPr>
              <a:t>แนวทางการเขียนรายงานการประเมินตนเอง 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BB60D-C4C3-89D0-CF07-2D66A9BD9EDA}"/>
              </a:ext>
            </a:extLst>
          </p:cNvPr>
          <p:cNvSpPr txBox="1"/>
          <p:nvPr/>
        </p:nvSpPr>
        <p:spPr>
          <a:xfrm>
            <a:off x="7962094" y="6322618"/>
            <a:ext cx="35689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ร่าง ฉบับปรับปรุง พ.ศ.๒๔๖๖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652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6538" y="1508597"/>
            <a:ext cx="10968734" cy="4657037"/>
          </a:xfrm>
        </p:spPr>
        <p:txBody>
          <a:bodyPr/>
          <a:lstStyle/>
          <a:p>
            <a:r>
              <a:rPr lang="th-TH" sz="3600" dirty="0"/>
              <a:t>จากมติที่ประชุม ติดตามการดำเนินงานประกันคุณภาพการศึกษาของสถานศึกษาในส่วนการศึกษาที่หนึ่ง เมื่อ ๙ พ.ค.๖๕ โดยมี พล.ร.ต. รศ.นเรศ  เพ็ชรนิน ผบ.รร.สธ.ทร.ยศ.ทร.  ทำหน้าที่ประธานฯ  ให้แต่งตั้งผู้ทรงคุณวุฒิทำหน้าที่ผู้ประเมินคุณภาพภายใน ตามตำแหน่ง ประกอบด้วยผู้แทนจาก วทร.ฯ รร.สธ.ทร.ฯ  รร.ชต.ฯ ฝวก.ฯ และ กปภ.ฯ หน่วยละ ๓ นาย </a:t>
            </a:r>
            <a:r>
              <a:rPr lang="th-TH" sz="3600" dirty="0">
                <a:solidFill>
                  <a:srgbClr val="0033CC"/>
                </a:solidFill>
              </a:rPr>
              <a:t>และให้ กปภ.ฯ จัดอบรมหรือแนะแนวผู้ทรงคุณวุฒิฯ ให้มีความรู้ความเข้าใจในการทำหน้าที่ผู้ประเมินคุณภาพภายใน </a:t>
            </a:r>
            <a:br>
              <a:rPr lang="th-TH" sz="3600" dirty="0">
                <a:solidFill>
                  <a:srgbClr val="0033CC"/>
                </a:solidFill>
              </a:rPr>
            </a:br>
            <a:r>
              <a:rPr lang="th-TH" sz="3600" dirty="0">
                <a:solidFill>
                  <a:srgbClr val="0033CC"/>
                </a:solidFill>
              </a:rPr>
              <a:t>ตามวงรอบที่เหมาะสม 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70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40</a:t>
            </a:fld>
            <a:endParaRPr lang="e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2144" y="226305"/>
            <a:ext cx="10052303" cy="735990"/>
          </a:xfrm>
        </p:spPr>
        <p:txBody>
          <a:bodyPr/>
          <a:lstStyle/>
          <a:p>
            <a:r>
              <a:rPr lang="th-TH" kern="1200" dirty="0">
                <a:solidFill>
                  <a:srgbClr val="000099"/>
                </a:solidFill>
              </a:rPr>
              <a:t>คณะผู้ประเมินคุณภาพภายใน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8449" y="1564512"/>
            <a:ext cx="10387584" cy="4922552"/>
          </a:xfrm>
        </p:spPr>
        <p:txBody>
          <a:bodyPr/>
          <a:lstStyle/>
          <a:p>
            <a:r>
              <a:rPr lang="th-TH" sz="3600" dirty="0"/>
              <a:t>ประกอบด้วย ประธานคณะผู้ประเมิน กรรมการการประเมิน และเลขานุการคณะผู้ประเมิน</a:t>
            </a:r>
          </a:p>
          <a:p>
            <a:r>
              <a:rPr lang="th-TH" sz="3200" dirty="0"/>
              <a:t>สถานศึกษา คัดเลือกคณะผู้ประเมินฯ อย่างน้อย ๓ ท่าน จากคำสั่งยศ.ทร. ที่ ๔๗๑/๒๕๖๕ เรื่อง แต่งตั้งผู้ทรงแต่งตั้งเป็นผู้ทรงคุณวุฒิ ทำหน้าที่ผู้ประเมินคุณภาพภายในของสถานศึกษาในส่วนการศึกษาที่หนึ่ง และแต่งตั้งเป็นคณะผู้ประเมินคุณภาพภายใน</a:t>
            </a:r>
          </a:p>
          <a:p>
            <a:r>
              <a:rPr lang="th-TH" sz="3200" dirty="0">
                <a:solidFill>
                  <a:srgbClr val="FF0000"/>
                </a:solidFill>
              </a:rPr>
              <a:t>ผู้ทรงคุณวุฒิ ควรเป็นบุคลากรภายนอกสถานศึกษา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2063180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41</a:t>
            </a:fld>
            <a:endParaRPr lang="e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kern="1200" dirty="0">
                <a:solidFill>
                  <a:srgbClr val="000099"/>
                </a:solidFill>
              </a:rPr>
              <a:t>หน้าที่ผู้ประเมินคุณภาพภายใน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8701" y="1235328"/>
            <a:ext cx="10927079" cy="5202048"/>
          </a:xfrm>
        </p:spPr>
        <p:txBody>
          <a:bodyPr/>
          <a:lstStyle/>
          <a:p>
            <a:pPr marL="185738" indent="327025">
              <a:spcBef>
                <a:spcPts val="0"/>
              </a:spcBef>
              <a:buNone/>
            </a:pPr>
            <a:r>
              <a:rPr lang="th-TH" sz="3000" dirty="0"/>
              <a:t>๑. จัดทำกำหนดการตรวจเยี่ยมสถานศึกษาร่วมกับสถานศึกษา</a:t>
            </a:r>
          </a:p>
          <a:p>
            <a:pPr marL="185738" indent="327025">
              <a:spcBef>
                <a:spcPts val="0"/>
              </a:spcBef>
              <a:buNone/>
            </a:pPr>
            <a:r>
              <a:rPr lang="th-TH" sz="3000" dirty="0"/>
              <a:t>๒. ศึกษาเอกสารรายงานประจำปี </a:t>
            </a:r>
            <a:r>
              <a:rPr lang="en-US" sz="3000" dirty="0"/>
              <a:t>(Annual Report) </a:t>
            </a:r>
            <a:r>
              <a:rPr lang="th-TH" sz="3000" dirty="0"/>
              <a:t>ของสถานศึกษา และเอกสารอื่น ๆ </a:t>
            </a:r>
            <a:br>
              <a:rPr lang="th-TH" sz="3000" dirty="0"/>
            </a:br>
            <a:r>
              <a:rPr lang="th-TH" sz="3000" dirty="0"/>
              <a:t>ที่เกี่ยวข้อง</a:t>
            </a:r>
            <a:endParaRPr lang="en-US" sz="3000" dirty="0"/>
          </a:p>
          <a:p>
            <a:pPr marL="185738" indent="327025">
              <a:spcBef>
                <a:spcPts val="0"/>
              </a:spcBef>
              <a:buNone/>
            </a:pPr>
            <a:r>
              <a:rPr lang="th-TH" sz="3000" dirty="0"/>
              <a:t>๓. ตรวจเยี่ยมสถานศึกษาตามแผนที่กำหนด</a:t>
            </a:r>
            <a:endParaRPr lang="en-US" sz="3000" dirty="0"/>
          </a:p>
          <a:p>
            <a:pPr marL="185738" indent="327025">
              <a:spcBef>
                <a:spcPts val="0"/>
              </a:spcBef>
              <a:buNone/>
            </a:pPr>
            <a:r>
              <a:rPr lang="th-TH" sz="3000" dirty="0"/>
              <a:t>๔. ร่วมกันพิจารณาผลการประเมินคุณภาพการศึกษาภายใน รวบยอด และให้ระดับคุณภาพ</a:t>
            </a:r>
            <a:br>
              <a:rPr lang="th-TH" sz="3000" dirty="0"/>
            </a:br>
            <a:r>
              <a:rPr lang="th-TH" sz="3000" dirty="0"/>
              <a:t>ในแต่ละประเด็นคุณภาพ </a:t>
            </a:r>
          </a:p>
          <a:p>
            <a:pPr marL="185738" indent="327025">
              <a:spcBef>
                <a:spcPts val="0"/>
              </a:spcBef>
              <a:buNone/>
            </a:pPr>
            <a:r>
              <a:rPr lang="th-TH" sz="3000" dirty="0"/>
              <a:t>๕. ให้ข้อคิดเห็นและข้อเสนอแนะ และชี้ประเด็นสำคัญในการปรับปรุงแก้ไขหรือพัฒนาให้แก่สถานศึกษา </a:t>
            </a:r>
          </a:p>
          <a:p>
            <a:pPr marL="185738" indent="327025">
              <a:spcBef>
                <a:spcPts val="0"/>
              </a:spcBef>
              <a:buNone/>
            </a:pPr>
            <a:r>
              <a:rPr lang="th-TH" sz="3000" dirty="0"/>
              <a:t>๖. จัดทำรายงานผลการประเมินคุณภาพการศึกษาภายใน ส่งให้สถานศึกษา เพื่อจัดทำรายงานการประเมินตนเอง (</a:t>
            </a:r>
            <a:r>
              <a:rPr lang="en-US" sz="3000" dirty="0"/>
              <a:t>SAR)</a:t>
            </a:r>
            <a:endParaRPr lang="th-TH" sz="3000" dirty="0"/>
          </a:p>
          <a:p>
            <a:pPr marL="185738" indent="327025">
              <a:spcBef>
                <a:spcPts val="0"/>
              </a:spcBef>
              <a:buNone/>
            </a:pPr>
            <a:r>
              <a:rPr lang="th-TH" sz="3000" dirty="0"/>
              <a:t>๖. ลงนามในแบบ ความเห็นชอบของคณะผู้ประเมินคุณภาพภายใน ในรายงานการประเมินตนเอง</a:t>
            </a:r>
          </a:p>
          <a:p>
            <a:pPr marL="186262" indent="0">
              <a:spcBef>
                <a:spcPts val="0"/>
              </a:spcBef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84239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158FF5-D993-4675-98AD-71234E40FE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9E02C-97F0-4432-BE56-F814FF52B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647" y="0"/>
            <a:ext cx="6070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82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43</a:t>
            </a:fld>
            <a:endParaRPr lang="e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6152" y="226305"/>
            <a:ext cx="9988295" cy="735990"/>
          </a:xfrm>
        </p:spPr>
        <p:txBody>
          <a:bodyPr/>
          <a:lstStyle/>
          <a:p>
            <a:r>
              <a:rPr lang="th-TH" sz="4400" kern="1200" dirty="0">
                <a:solidFill>
                  <a:srgbClr val="000099"/>
                </a:solidFill>
              </a:rPr>
              <a:t>ขั้นตอนการประเมิน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40036" y="1079880"/>
            <a:ext cx="10387584" cy="822072"/>
          </a:xfrm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r>
              <a:rPr lang="th-TH" sz="3600" dirty="0"/>
              <a:t>๑. การดำเนินการก่อนการประเมิน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24" y="1741459"/>
            <a:ext cx="7900416" cy="51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17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44</a:t>
            </a:fld>
            <a:endParaRPr lang="e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3584" y="226305"/>
            <a:ext cx="9960863" cy="735990"/>
          </a:xfrm>
        </p:spPr>
        <p:txBody>
          <a:bodyPr/>
          <a:lstStyle/>
          <a:p>
            <a:r>
              <a:rPr lang="th-TH" sz="4400" kern="1200" dirty="0">
                <a:solidFill>
                  <a:srgbClr val="000099"/>
                </a:solidFill>
              </a:rPr>
              <a:t>ขั้นตอนการประเมิน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78449" y="1126887"/>
            <a:ext cx="10387584" cy="822072"/>
          </a:xfrm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r>
              <a:rPr lang="th-TH" sz="3200" dirty="0"/>
              <a:t>๒. การดำเนินการระหว่างตรวจประเมิน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192" y="1735227"/>
            <a:ext cx="7141464" cy="49656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71744" y="690648"/>
            <a:ext cx="60960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thaiDist">
              <a:spcBef>
                <a:spcPts val="600"/>
              </a:spcBef>
            </a:pPr>
            <a:r>
              <a:rPr lang="th-TH" sz="2000" dirty="0">
                <a:solidFill>
                  <a:srgbClr val="0033CC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คณะผู้ประเมินคุณภาพภายในสามารถปรับเปลี่ยนตารางตรวจประเมินได้ตามความเหมาะสม และ/หรือตามความจำเป็น</a:t>
            </a:r>
            <a:endParaRPr lang="en-US" sz="2000" dirty="0">
              <a:solidFill>
                <a:srgbClr val="0033CC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0099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45</a:t>
            </a:fld>
            <a:endParaRPr lang="e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8720" y="226305"/>
            <a:ext cx="10015727" cy="735990"/>
          </a:xfrm>
        </p:spPr>
        <p:txBody>
          <a:bodyPr/>
          <a:lstStyle/>
          <a:p>
            <a:r>
              <a:rPr lang="th-TH" sz="4400" kern="1200" dirty="0">
                <a:solidFill>
                  <a:srgbClr val="000099"/>
                </a:solidFill>
              </a:rPr>
              <a:t>ขั้นตอนการประเมิน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40036" y="1079880"/>
            <a:ext cx="10387584" cy="822072"/>
          </a:xfrm>
        </p:spPr>
        <p:txBody>
          <a:bodyPr/>
          <a:lstStyle/>
          <a:p>
            <a:pPr marL="186262" indent="0">
              <a:spcBef>
                <a:spcPts val="0"/>
              </a:spcBef>
              <a:buNone/>
            </a:pPr>
            <a:r>
              <a:rPr lang="th-TH" sz="3600" dirty="0"/>
              <a:t>๓. การดำเนินการหลังการตรวจประเมิน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30" y="1696021"/>
            <a:ext cx="88296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590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324" y="280242"/>
            <a:ext cx="10242371" cy="614000"/>
          </a:xfrm>
        </p:spPr>
        <p:txBody>
          <a:bodyPr/>
          <a:lstStyle/>
          <a:p>
            <a:r>
              <a:rPr lang="th-TH" sz="3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เกณฑ์การพิจารณาระดับคุณภาพ ตามประเด็นคุณภาพที่สำคัญ</a:t>
            </a:r>
            <a:endParaRPr lang="en-US" sz="3600" b="1" u="sng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F9E02-B3E2-44FC-8E95-08C979796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564" y="3099154"/>
            <a:ext cx="7798865" cy="375884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3467A4-8DF8-4A8A-9E39-7C53DEF75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911868"/>
            <a:ext cx="11059749" cy="2187286"/>
          </a:xfrm>
        </p:spPr>
        <p:txBody>
          <a:bodyPr/>
          <a:lstStyle/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เกณฑ์ระดับคุณภาพอ้างอิงจากเกณฑ์การประเมินภายนอกของสำนักงานรับรองมาตรฐานและประเมินคุณภาพการศึกษา (สมศ.) ซึ่งมี ๕ ระดับคุณภาพ 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เกณฑ์ระดับคุณภาพที่จัดทำขึ้นนี้เป็นเพียงแนวทางในการพิจารณาเท่านั้น </a:t>
            </a:r>
            <a:r>
              <a:rPr lang="th-TH" sz="26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ผู้ประเมินสามารถปรับระดับคุณภาพในแต่ละประเด็นได้ตามดุลพินิจของผู้ประเมิน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และสามารถปรับเปลี่ยนกำหนดการ ขั้นตอนการปฏิบัติในการตรวจประเมินได้ตามความเหมาะสม และ/หรือตามความจำเป็น</a:t>
            </a:r>
            <a:endParaRPr lang="en-US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2025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973480"/>
              </p:ext>
            </p:extLst>
          </p:nvPr>
        </p:nvGraphicFramePr>
        <p:xfrm>
          <a:off x="1464564" y="667513"/>
          <a:ext cx="10166604" cy="5779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841">
                  <a:extLst>
                    <a:ext uri="{9D8B030D-6E8A-4147-A177-3AD203B41FA5}">
                      <a16:colId xmlns:a16="http://schemas.microsoft.com/office/drawing/2014/main" val="2021781506"/>
                    </a:ext>
                  </a:extLst>
                </a:gridCol>
                <a:gridCol w="8504763">
                  <a:extLst>
                    <a:ext uri="{9D8B030D-6E8A-4147-A177-3AD203B41FA5}">
                      <a16:colId xmlns:a16="http://schemas.microsoft.com/office/drawing/2014/main" val="3532452843"/>
                    </a:ext>
                  </a:extLst>
                </a:gridCol>
              </a:tblGrid>
              <a:tr h="4647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ระดับคุณภาพ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68461"/>
                  </a:ext>
                </a:extLst>
              </a:tr>
              <a:tr h="161650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ดีเยี่ยม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สถานศึกษามีการดำเนินการตามเกณฑ์</a:t>
                      </a:r>
                      <a:r>
                        <a:rPr lang="th-TH" sz="24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ครบถ้วนสมบูรณ์ เหมาะสม เป็นไปได้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ผลการตรวจสอบคุณภาพมี</a:t>
                      </a:r>
                      <a:r>
                        <a:rPr lang="th-TH" sz="24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ความน่าเชื่อถือ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และดำเนินการเป็นไปตามเป้าหมายที่สถานศึกษากำหนด ส่งผลต่อการยกระดับคุณภาพผู้เรียนและ</a:t>
                      </a:r>
                      <a:r>
                        <a:rPr lang="th-TH" sz="24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มีพัฒนาการอย่างต่อเนื่องเป็น</a:t>
                      </a:r>
                      <a:r>
                        <a:rPr lang="th-TH" sz="2400" u="sng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ที่พึงพอใจของทุกฝ่ายและมีนวัตกรรมหรือแบบอย่างที่ดี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และสอดคล้องกับแผนการศึกษาชาติพ.ศ. 2560 -2579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97680"/>
                  </a:ext>
                </a:extLst>
              </a:tr>
              <a:tr h="1212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ดีมาก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สถานศึกษามีการดำเนินการตามเกณฑ์</a:t>
                      </a:r>
                      <a:r>
                        <a:rPr lang="th-TH" sz="24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ครบถ้วนสมบูรณ์ เหมาะสม เป็นไปได้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ผลการตรวจสอบคุณภาพ</a:t>
                      </a:r>
                      <a:b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มี</a:t>
                      </a:r>
                      <a:r>
                        <a:rPr lang="th-TH" sz="24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ความน่าเชื่อถือ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และดำเนินการเป็นไปตามเป้าหมายที่สถานศึกษากำหนด ส่งผลต่อการยกระดับคุณภาพผู้เรียนและ</a:t>
                      </a:r>
                      <a:r>
                        <a:rPr lang="th-TH" sz="2400" u="sng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มีพัฒนาการอย่างต่อเนื่อง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539159"/>
                  </a:ext>
                </a:extLst>
              </a:tr>
              <a:tr h="1212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ดี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40385" algn="l"/>
                          <a:tab pos="1620520" algn="l"/>
                          <a:tab pos="4140835" algn="l"/>
                          <a:tab pos="4951095" algn="l"/>
                        </a:tabLs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สถานศึกษามีการดำเนินการตามเกณฑ์</a:t>
                      </a:r>
                      <a:r>
                        <a:rPr lang="th-TH" sz="24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ครบถ้วนสมบูรณ์ เหมาะสม เป็นไปได้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ผลการตรวจสอบคุณภาพมี</a:t>
                      </a:r>
                      <a:r>
                        <a:rPr lang="th-TH" sz="24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ความน่าเชื่อถือ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และดำเนินการเป็นไปตามเป้าหมายที่สถานศึกษากำหนด </a:t>
                      </a:r>
                      <a:r>
                        <a:rPr lang="th-TH" sz="2400" u="sng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ส่งผลต่อการยกระดับคุณภาพผู้เรียน</a:t>
                      </a:r>
                      <a:endParaRPr lang="en-US" sz="2400" u="sng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58866"/>
                  </a:ext>
                </a:extLst>
              </a:tr>
              <a:tr h="808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พอใช้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620520" algn="l"/>
                          <a:tab pos="4140835" algn="l"/>
                          <a:tab pos="4951095" algn="l"/>
                        </a:tabLst>
                        <a:defRPr/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สถานศึกษามีการดำเนินการได้อย่าง เหมาะสม เป็นไปได้ </a:t>
                      </a:r>
                      <a:r>
                        <a:rPr lang="th-TH" sz="2400" u="sng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แต่ไม่ครบถ้วนสมบูรณ์และบางเรื่องยังขาด</a:t>
                      </a:r>
                      <a:br>
                        <a:rPr lang="th-TH" sz="2400" u="sng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2400" u="sng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ความชัดเจนเชื่อถือ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ได้พร้อมทั้งผลการดำเนินการ</a:t>
                      </a:r>
                      <a:r>
                        <a:rPr lang="th-TH" sz="2400" u="sng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ไม่เป็นไปตามเป้</a:t>
                      </a:r>
                      <a:r>
                        <a:rPr lang="th-TH" sz="2400" u="sng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าหมาย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ที่สถานศึกษากำหนด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182735"/>
                  </a:ext>
                </a:extLst>
              </a:tr>
              <a:tr h="464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ปรับปรุง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สถานศึกษา</a:t>
                      </a:r>
                      <a:r>
                        <a:rPr lang="th-TH" sz="2400" dirty="0">
                          <a:solidFill>
                            <a:srgbClr val="0070C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ไม่สามารถดำเนินการได้ตามเกณฑ์เป็นส่วนใหญ่ 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8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911" y="1602923"/>
            <a:ext cx="7878699" cy="52550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806AE83-923D-4773-820F-8422A2A13861}" type="slidenum">
              <a:rPr lang="en-US" smtClean="0"/>
              <a:t>48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3856" y="226305"/>
            <a:ext cx="10070591" cy="735990"/>
          </a:xfrm>
        </p:spPr>
        <p:txBody>
          <a:bodyPr/>
          <a:lstStyle/>
          <a:p>
            <a:r>
              <a:rPr lang="th-TH" sz="4400" dirty="0"/>
              <a:t>การพิจารณาระดับคุณภาพ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16863" y="1098169"/>
            <a:ext cx="10387584" cy="803784"/>
          </a:xfrm>
        </p:spPr>
        <p:txBody>
          <a:bodyPr/>
          <a:lstStyle/>
          <a:p>
            <a:r>
              <a:rPr lang="th-TH" sz="3200" dirty="0"/>
              <a:t>อยู่ในบทที่ ๓ ของเล่มคู่มือ กรอบแนวทางการประเมินคุณภาพภายใน 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3485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806AE83-923D-4773-820F-8422A2A13861}" type="slidenum">
              <a:rPr lang="en-US" smtClean="0"/>
              <a:t>49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3856" y="226305"/>
            <a:ext cx="10070591" cy="735990"/>
          </a:xfrm>
        </p:spPr>
        <p:txBody>
          <a:bodyPr/>
          <a:lstStyle/>
          <a:p>
            <a:r>
              <a:rPr lang="th-TH" sz="4400" dirty="0"/>
              <a:t>การพิจารณาระดับคุณภาพ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16863" y="1098169"/>
            <a:ext cx="10387584" cy="803784"/>
          </a:xfrm>
        </p:spPr>
        <p:txBody>
          <a:bodyPr/>
          <a:lstStyle/>
          <a:p>
            <a:r>
              <a:rPr lang="th-TH" sz="3200" dirty="0"/>
              <a:t>อยู่ในบทที่ ๓ ของเล่มคู่มือ กรอบแนวทางการประเมินคุณภาพภายใน ฯ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87" y="1746504"/>
            <a:ext cx="6995544" cy="495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59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6AE83-923D-4773-820F-8422A2A13861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200"/>
          <a:stretch/>
        </p:blipFill>
        <p:spPr>
          <a:xfrm>
            <a:off x="6410264" y="82296"/>
            <a:ext cx="5568375" cy="6524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24" b="13333"/>
          <a:stretch/>
        </p:blipFill>
        <p:spPr>
          <a:xfrm>
            <a:off x="1154269" y="0"/>
            <a:ext cx="5917597" cy="6736507"/>
          </a:xfrm>
          <a:prstGeom prst="rect">
            <a:avLst/>
          </a:prstGeom>
        </p:spPr>
      </p:pic>
      <p:sp>
        <p:nvSpPr>
          <p:cNvPr id="5" name="Action Button: Back or Previous 4">
            <a:hlinkClick r:id="rId6" action="ppaction://hlinksldjump" highlightClick="1"/>
          </p:cNvPr>
          <p:cNvSpPr/>
          <p:nvPr/>
        </p:nvSpPr>
        <p:spPr>
          <a:xfrm>
            <a:off x="438912" y="5989320"/>
            <a:ext cx="210312" cy="2103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13585-C953-60DF-F85D-AFC292680D1A}"/>
              </a:ext>
            </a:extLst>
          </p:cNvPr>
          <p:cNvSpPr txBox="1"/>
          <p:nvPr/>
        </p:nvSpPr>
        <p:spPr>
          <a:xfrm>
            <a:off x="4941731" y="351505"/>
            <a:ext cx="6096000" cy="52322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คำสั่งแต่งตั้งผู้ทรงคุณวุฒิทำหน้าที่ผู้ประเมินคุณภาพภายใน </a:t>
            </a:r>
            <a:endParaRPr lang="en-US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4898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50</a:t>
            </a:fld>
            <a:endParaRPr lang="e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8720" y="226305"/>
            <a:ext cx="10015727" cy="735990"/>
          </a:xfrm>
        </p:spPr>
        <p:txBody>
          <a:bodyPr/>
          <a:lstStyle/>
          <a:p>
            <a:r>
              <a:rPr lang="th-TH" sz="2800" dirty="0"/>
              <a:t>กรอบแนวทางการประเมินคุณภาพภายใน สถานศึกษาตามแนวทางรับราชการของกรมยุทธศึกษาทหารเรือ (สถานศึกษาในส่วนการศึกษาที่หนึ่ง)  พ.ศ.๒๕๖๓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0352" y="1180465"/>
            <a:ext cx="10674095" cy="1498727"/>
          </a:xfrm>
        </p:spPr>
        <p:txBody>
          <a:bodyPr/>
          <a:lstStyle/>
          <a:p>
            <a:r>
              <a:rPr lang="th-TH" sz="2800" dirty="0"/>
              <a:t>ขณะนี้อยู่ในระหว่างปรับปรุง กรอบแนวทางการประเมินคุณภาพภายใน ฯ  บทที่ ๓ เพื่อให้เนื้อหาความสอดคล้องกับ กรอบมาตรฐานคุณภาพการศึกษาสำหรับสถานศึกษาตามแนวทางการรับราชการของ ยศ.ทร. (สถานศึกษาในส่วนการศึกษาที่หนึ่ง) พ.ศ.๒๕๖๔ </a:t>
            </a:r>
            <a:br>
              <a:rPr lang="th-TH" sz="2800" dirty="0"/>
            </a:b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30352" y="2897362"/>
            <a:ext cx="4873752" cy="2040559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Bef>
                <a:spcPts val="600"/>
              </a:spcBef>
              <a:tabLst>
                <a:tab pos="90043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กรอบมาตรฐาน ฯ พ.ศ.๒๕๖๑</a:t>
            </a:r>
          </a:p>
          <a:p>
            <a:pPr algn="just">
              <a:lnSpc>
                <a:spcPct val="95000"/>
              </a:lnSpc>
              <a:spcBef>
                <a:spcPts val="600"/>
              </a:spcBef>
              <a:tabLst>
                <a:tab pos="90043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ด้านที่ ๑  คุณภาพของผลผลิตจากการจัดการศึกษา </a:t>
            </a:r>
            <a:endParaRPr lang="en-US" sz="18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just">
              <a:tabLst>
                <a:tab pos="900430" algn="l"/>
                <a:tab pos="162052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ด้านที่ ๒  กลยุทธ์ในการบริหารจัดการศึกษา </a:t>
            </a:r>
            <a:endParaRPr lang="en-US" sz="18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just">
              <a:tabLst>
                <a:tab pos="900430" algn="l"/>
                <a:tab pos="4410710" algn="l"/>
                <a:tab pos="522097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ด้านที่ ๓  การจัดการเรียนการสอนและเสริมสร้างทักษะ</a:t>
            </a:r>
            <a:endParaRPr lang="en-US" sz="18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just">
              <a:tabLst>
                <a:tab pos="540385" algn="l"/>
                <a:tab pos="90043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ด้านที่ ๔  การประกันคุณภาพภายใน</a:t>
            </a:r>
            <a:endParaRPr lang="en-US" sz="18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6543" y="2915650"/>
            <a:ext cx="5928361" cy="1979003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Bef>
                <a:spcPts val="600"/>
              </a:spcBef>
              <a:tabLst>
                <a:tab pos="90043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กรอบมาตรฐาน ฯ พ.ศ.๒๕๖๔</a:t>
            </a:r>
          </a:p>
          <a:p>
            <a:pPr algn="just">
              <a:lnSpc>
                <a:spcPct val="95000"/>
              </a:lnSpc>
              <a:spcBef>
                <a:spcPts val="600"/>
              </a:spcBef>
              <a:tabLst>
                <a:tab pos="90043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ด้านที่ ๑  คุณภาพของผลผลิตจากการจัดการศึกษา </a:t>
            </a:r>
            <a:endParaRPr lang="en-US" sz="18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just">
              <a:tabLst>
                <a:tab pos="900430" algn="l"/>
                <a:tab pos="162052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ด้านที่ ๒  กลยุทธ์ในการบริหารจัดการศึกษา </a:t>
            </a:r>
            <a:endParaRPr lang="en-US" sz="18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just">
              <a:tabLst>
                <a:tab pos="900430" algn="l"/>
                <a:tab pos="4410710" algn="l"/>
                <a:tab pos="522097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ด้านที่ ๓  การจัดการเรียนการสอนและเสริมสร้างทักษะ</a:t>
            </a:r>
            <a:endParaRPr lang="en-US" sz="18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just">
              <a:tabLst>
                <a:tab pos="540385" algn="l"/>
                <a:tab pos="900430" algn="l"/>
              </a:tabLst>
            </a:pPr>
            <a:r>
              <a:rPr lang="th-TH" sz="24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ด้านที่ ๔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การสนับสนุนทรัพยากรเพื่อการศึกษา การฝึก และการเรียนรู้</a:t>
            </a: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413248" y="3657600"/>
            <a:ext cx="438912" cy="2834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8368" y="5174379"/>
            <a:ext cx="10780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ทั้งนี้คณะผู้ประเมินยังสามารถใช้คู่มือเล่มนี้เป็นแนวทางในการประเมินได้ เนื่องจากเกณฑ์ระดับคุณภาพที่จัดทำขึ้นเป็นเพียงแนวทางในการพิจารณาเท่านั้น </a:t>
            </a:r>
            <a:r>
              <a:rPr lang="th-TH" sz="2800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ผู้ประเมินสามารถปรับระดับคุณภาพในแต่ละประเด็นได้ตามดุลพินิจของ</a:t>
            </a:r>
            <a:br>
              <a:rPr lang="th-TH" sz="2800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ผู้ประเมิน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0448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51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2332" y="235274"/>
            <a:ext cx="10264411" cy="735990"/>
          </a:xfrm>
        </p:spPr>
        <p:txBody>
          <a:bodyPr/>
          <a:lstStyle/>
          <a:p>
            <a:r>
              <a:rPr lang="th-TH" sz="3600" dirty="0"/>
              <a:t> แนวทางการเขียนรายงานผลการประเมินคุณภาพภายใน</a:t>
            </a:r>
            <a:r>
              <a:rPr lang="en-US" sz="3600" dirty="0"/>
              <a:t> </a:t>
            </a:r>
            <a:r>
              <a:rPr lang="th-TH" sz="3600" dirty="0"/>
              <a:t>ของคณะผู้ประเมิน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56" y="1251486"/>
            <a:ext cx="7321105" cy="54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852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"/>
              <a:pPr/>
              <a:t>52</a:t>
            </a:fld>
            <a:endParaRPr/>
          </a:p>
        </p:txBody>
      </p:sp>
      <p:sp>
        <p:nvSpPr>
          <p:cNvPr id="1024" name="Google Shape;1024;p37"/>
          <p:cNvSpPr txBox="1">
            <a:spLocks noGrp="1"/>
          </p:cNvSpPr>
          <p:nvPr>
            <p:ph type="body" idx="4294967295"/>
          </p:nvPr>
        </p:nvSpPr>
        <p:spPr>
          <a:xfrm>
            <a:off x="3441541" y="4828914"/>
            <a:ext cx="4537687" cy="9187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endParaRPr sz="48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5" name="Google Shape;1025;p37"/>
          <p:cNvSpPr/>
          <p:nvPr/>
        </p:nvSpPr>
        <p:spPr>
          <a:xfrm>
            <a:off x="535056" y="618858"/>
            <a:ext cx="502024" cy="443889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pic>
        <p:nvPicPr>
          <p:cNvPr id="6" name="Picture 2" descr="G:\ผู้ตรวจรุ่น 10\ไฟล์งานกลุ่ม 2\tmp\man_leaning_on_big_red_question_mar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3717" y="1228712"/>
            <a:ext cx="2338887" cy="3422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042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989" y="2493041"/>
            <a:ext cx="6047874" cy="1362966"/>
          </a:xfrm>
          <a:solidFill>
            <a:srgbClr val="000000"/>
          </a:solidFill>
        </p:spPr>
        <p:txBody>
          <a:bodyPr anchor="t">
            <a:noAutofit/>
          </a:bodyPr>
          <a:lstStyle/>
          <a:p>
            <a:pPr marL="186262" indent="0">
              <a:buNone/>
              <a:tabLst>
                <a:tab pos="900430" algn="l"/>
                <a:tab pos="1170305" algn="l"/>
                <a:tab pos="1350645" algn="l"/>
                <a:tab pos="1890395" algn="l"/>
                <a:tab pos="2340610" algn="l"/>
                <a:tab pos="2700655" algn="l"/>
                <a:tab pos="2970530" algn="l"/>
              </a:tabLst>
            </a:pPr>
            <a:r>
              <a:rPr lang="th-TH" sz="3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แนวทางการจัดทำรายงานประจำปี </a:t>
            </a:r>
            <a:br>
              <a:rPr lang="th-TH" sz="3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และรายงานการประเมินตนเอง (</a:t>
            </a:r>
            <a:r>
              <a:rPr lang="en-US" sz="3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SAR)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69370-D7A8-47C4-AACD-11434D2C98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4B186B-BEB8-42BC-B3D4-53B397E49A2D}"/>
              </a:ext>
            </a:extLst>
          </p:cNvPr>
          <p:cNvCxnSpPr>
            <a:cxnSpLocks/>
          </p:cNvCxnSpPr>
          <p:nvPr/>
        </p:nvCxnSpPr>
        <p:spPr>
          <a:xfrm>
            <a:off x="5710989" y="2365253"/>
            <a:ext cx="6047874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669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C5142C-D278-4794-A6BA-EB29005FA5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C05D22-9DE4-411C-AA76-390DB421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45" y="239669"/>
            <a:ext cx="10272127" cy="614000"/>
          </a:xfrm>
        </p:spPr>
        <p:txBody>
          <a:bodyPr/>
          <a:lstStyle/>
          <a:p>
            <a:r>
              <a:rPr lang="th-TH" sz="44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การจัดทำรายงานประจำปี และรายงานการประเมินตนเอง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8AE10-351C-4B5B-BBCA-C7C61E4FF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328" y="1515227"/>
            <a:ext cx="10829544" cy="4437518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th-TH" sz="2800" dirty="0">
                <a:solidFill>
                  <a:srgbClr val="0000FF"/>
                </a:solidFill>
              </a:rPr>
              <a:t>สถานศึกษาและหน่วยสนับสนุนการศึกษา </a:t>
            </a:r>
            <a:r>
              <a:rPr lang="th-TH" sz="2800" dirty="0"/>
              <a:t>จัดทำรายงานประจำปี โดย</a:t>
            </a:r>
            <a:r>
              <a:rPr lang="th-TH" sz="2800" dirty="0">
                <a:solidFill>
                  <a:srgbClr val="000000"/>
                </a:solidFill>
              </a:rPr>
              <a:t>เขียนรายงานผลการปฏิบัติงาน </a:t>
            </a:r>
          </a:p>
          <a:p>
            <a:pPr marL="630238" indent="-444500">
              <a:spcBef>
                <a:spcPts val="0"/>
              </a:spcBef>
              <a:buNone/>
              <a:tabLst>
                <a:tab pos="576263" algn="l"/>
              </a:tabLst>
            </a:pPr>
            <a:r>
              <a:rPr lang="th-TH" sz="2800" dirty="0">
                <a:solidFill>
                  <a:srgbClr val="000000"/>
                </a:solidFill>
              </a:rPr>
              <a:t>	ตามกรอบมาตรฐานคุณภาพการศึกษาในส่วนที่ ตนเองรับผิดชอบ</a:t>
            </a:r>
            <a:r>
              <a:rPr lang="th-TH" sz="2800" dirty="0"/>
              <a:t> ให้เสร็จสิ้นภายในปีการศึกษานั้น ๆ </a:t>
            </a:r>
            <a:r>
              <a:rPr lang="th-TH" sz="2800" dirty="0">
                <a:solidFill>
                  <a:srgbClr val="0033CC"/>
                </a:solidFill>
              </a:rPr>
              <a:t>(ก.ย.) และสำเนาส่ง กปภ.ฯ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th-TH" sz="2800" dirty="0"/>
              <a:t>หน่วยสนับสนุนการจัดการศึกษา ส่งรายงานประจำปีในส่วนของตนเองให้สถานศึกษา โดยเขียนรายงานเนื้อหาสาระแยกแต่ละสถานศึกษา และสำเนา ส่ง </a:t>
            </a:r>
            <a:r>
              <a:rPr lang="th-TH" sz="2800" dirty="0" err="1"/>
              <a:t>กป</a:t>
            </a:r>
            <a:r>
              <a:rPr lang="th-TH" sz="2800" dirty="0"/>
              <a:t>ภ.ฯ  </a:t>
            </a:r>
            <a:r>
              <a:rPr lang="th-TH" sz="2800" dirty="0">
                <a:solidFill>
                  <a:srgbClr val="FF0000"/>
                </a:solidFill>
              </a:rPr>
              <a:t>(ภายใน ธ.ค.)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th-TH" sz="2800" dirty="0"/>
              <a:t>สถานศึกษารวบรวมข้อมูลจัดทำเป็นรายงานประจำปี และสำเนาส่ง กปภ.ฯ   </a:t>
            </a:r>
            <a:endParaRPr lang="en-US" sz="2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th-TH" sz="2800" dirty="0"/>
              <a:t>สถานศึกษาจัดให้มีการประเมินคุณภาพภายใน โดยส่งรายงานประจำปี ให้ผู้ประเมิน  ใช้เป็นข้อมูลประกอบการประเมิน </a:t>
            </a:r>
            <a:r>
              <a:rPr lang="th-TH" sz="2800" dirty="0">
                <a:solidFill>
                  <a:srgbClr val="0033CC"/>
                </a:solidFill>
              </a:rPr>
              <a:t>(ม.ค.-ก.พ.)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th-TH" sz="2800" u="sng" dirty="0">
                <a:solidFill>
                  <a:schemeClr val="tx1"/>
                </a:solidFill>
              </a:rPr>
              <a:t>สถานศึกษาจัดทำรายงานประเมินตนเอง หลังเสร็จสิ้นการประเมินคุณภาพภายใน </a:t>
            </a:r>
            <a:r>
              <a:rPr lang="th-TH" sz="2800" dirty="0">
                <a:solidFill>
                  <a:srgbClr val="0033CC"/>
                </a:solidFill>
              </a:rPr>
              <a:t>(มี.ค.)  </a:t>
            </a:r>
            <a:r>
              <a:rPr lang="th-TH" sz="2800" dirty="0">
                <a:solidFill>
                  <a:schemeClr val="tx1"/>
                </a:solidFill>
              </a:rPr>
              <a:t>ส่งให้ กปภ.ฯ</a:t>
            </a:r>
            <a:r>
              <a:rPr lang="th-TH" sz="2800" dirty="0"/>
              <a:t> กปภ.ฯ รวบรวมรายงานการประเมินตนเอง วิเคราะห์ผลการประเมิน เสนอ ยศ.ทร. </a:t>
            </a:r>
            <a:r>
              <a:rPr lang="th-TH" sz="2800" dirty="0">
                <a:solidFill>
                  <a:srgbClr val="0033CC"/>
                </a:solidFill>
              </a:rPr>
              <a:t>(เม.ย.)</a:t>
            </a:r>
          </a:p>
        </p:txBody>
      </p:sp>
      <p:sp>
        <p:nvSpPr>
          <p:cNvPr id="6" name="Google Shape;1099;p41">
            <a:extLst>
              <a:ext uri="{FF2B5EF4-FFF2-40B4-BE49-F238E27FC236}">
                <a16:creationId xmlns:a16="http://schemas.microsoft.com/office/drawing/2014/main" id="{E8519C33-93CC-44B5-4236-4839F2CDC324}"/>
              </a:ext>
            </a:extLst>
          </p:cNvPr>
          <p:cNvSpPr/>
          <p:nvPr/>
        </p:nvSpPr>
        <p:spPr>
          <a:xfrm>
            <a:off x="346188" y="512369"/>
            <a:ext cx="661080" cy="590837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654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C5142C-D278-4794-A6BA-EB29005FA5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55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8279D-A8F2-4918-844A-7D5600A56B0D}"/>
              </a:ext>
            </a:extLst>
          </p:cNvPr>
          <p:cNvSpPr txBox="1"/>
          <p:nvPr/>
        </p:nvSpPr>
        <p:spPr>
          <a:xfrm>
            <a:off x="1070811" y="61630"/>
            <a:ext cx="1088006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รายงานการประเมินตนเอง </a:t>
            </a:r>
            <a:r>
              <a:rPr lang="en-US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≈</a:t>
            </a:r>
            <a:r>
              <a:rPr lang="th-TH" sz="24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รายงานประจำปี + ผลการประเมินคุณภายใน</a:t>
            </a:r>
            <a:endParaRPr lang="en-US" sz="2400" b="1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	  =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+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ผลการประเมิน + คำอธิบายประกอบผลการประเมิน +   ข้อเสนอแนะเพื่อการปรับปรุงพัฒนา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95778922-83F2-4DF6-87FA-1149C02C6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89368"/>
              </p:ext>
            </p:extLst>
          </p:nvPr>
        </p:nvGraphicFramePr>
        <p:xfrm>
          <a:off x="576073" y="1070666"/>
          <a:ext cx="11374800" cy="538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6253">
                  <a:extLst>
                    <a:ext uri="{9D8B030D-6E8A-4147-A177-3AD203B41FA5}">
                      <a16:colId xmlns:a16="http://schemas.microsoft.com/office/drawing/2014/main" val="2141177531"/>
                    </a:ext>
                  </a:extLst>
                </a:gridCol>
                <a:gridCol w="5978547">
                  <a:extLst>
                    <a:ext uri="{9D8B030D-6E8A-4147-A177-3AD203B41FA5}">
                      <a16:colId xmlns:a16="http://schemas.microsoft.com/office/drawing/2014/main" val="50585662"/>
                    </a:ext>
                  </a:extLst>
                </a:gridCol>
              </a:tblGrid>
              <a:tr h="40242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รายงานประจำปี 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รายงานการประเมินตนเอง</a:t>
                      </a:r>
                      <a:endParaRPr lang="en-US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557268"/>
                  </a:ext>
                </a:extLst>
              </a:tr>
              <a:tr h="425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endParaRPr lang="th-TH" sz="22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ความเห็นชอบของคณะผู้ประเมินคุณภาพภายใน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514161"/>
                  </a:ext>
                </a:extLst>
              </a:tr>
              <a:tr h="425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endParaRPr lang="th-TH" sz="22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บทสรุปผู้บริหาร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072373"/>
                  </a:ext>
                </a:extLst>
              </a:tr>
              <a:tr h="544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๑ ข้อมูลพื้นฐานของสถานศึกษา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80000"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๑ ข้อมูลพื้นฐานของสถานศึกษา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814085"/>
                  </a:ext>
                </a:extLst>
              </a:tr>
              <a:tr h="688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๒ การดำเนินงานตามข้อเสนอแนะ</a:t>
                      </a:r>
                      <a:r>
                        <a:rPr lang="th-TH" sz="2200" b="1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เพื่อการพัฒนา</a:t>
                      </a:r>
                      <a:endParaRPr lang="en-US" sz="22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๒ การดำเนินงานตามข้อเสนอแนะ</a:t>
                      </a:r>
                      <a:r>
                        <a:rPr lang="th-TH" sz="2200" b="1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เพื่อการพัฒนา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1" i="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 (ยืนยันตามที่สถานศึกษารายงาน และหรือเพิ่มเติมข้อมูลตามที่พบ)</a:t>
                      </a:r>
                      <a:endParaRPr lang="en-US" sz="18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05954"/>
                  </a:ext>
                </a:extLst>
              </a:tr>
              <a:tr h="1291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๓ สรุปผล</a:t>
                      </a:r>
                      <a:r>
                        <a:rPr lang="th-TH" sz="22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การดำเนินงาน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ตามกรอบมาตรฐาน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(ประเด็นการพิจารณา เป้าประสงค์ ผลการดำเนินงาน</a:t>
                      </a:r>
                      <a:r>
                        <a:rPr lang="en-US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ผลสัมฤทธิ์)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ส่วนที่ ๓ สรุปผล</a:t>
                      </a:r>
                      <a:r>
                        <a:rPr lang="th-TH" sz="22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</a:t>
                      </a:r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ตามกรอบมาตรฐาน</a:t>
                      </a:r>
                      <a:endParaRPr lang="en-US" sz="2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(ประเด็นการพิจารณา เป้าประสงค์ ผลการดำเนินงาน</a:t>
                      </a: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ผลสัมฤทธิ์      </a:t>
                      </a:r>
                      <a:b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ผลการประเมิน(ระดับคุณภาพ) คำอธิบายประกอบการประเมิน  </a:t>
                      </a:r>
                      <a:r>
                        <a:rPr lang="th-TH" sz="2000" b="1" i="0" u="none" strike="noStrike" cap="none" dirty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 (ยืนยันตามที่สถานศึกษารายงาน และหรือเพิ่มเติมข้อมูลจากมุมมองผู้ประเมินตามหลักฐานที่ประจักษ์)  </a:t>
                      </a:r>
                      <a:r>
                        <a:rPr lang="th-TH" sz="20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และข้อเสนอแนะเพื่อการปรับปรุงพัฒนา</a:t>
                      </a:r>
                      <a:endParaRPr lang="en-US" sz="20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187874"/>
                  </a:ext>
                </a:extLst>
              </a:tr>
              <a:tr h="1183199">
                <a:tc>
                  <a:txBody>
                    <a:bodyPr/>
                    <a:lstStyle/>
                    <a:p>
                      <a:r>
                        <a:rPr lang="th-TH" sz="2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ส่วนที่ ๔  อุปสรรคปัญหา ข้อเสนอแนะ </a:t>
                      </a:r>
                    </a:p>
                    <a:p>
                      <a:r>
                        <a:rPr lang="th-TH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          </a:t>
                      </a:r>
                      <a:r>
                        <a:rPr lang="th-TH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ข้อเสนอแนะในการปรับปรุง สิ่งที่ต้องการให้หน่วย</a:t>
                      </a:r>
                      <a:br>
                        <a:rPr lang="th-TH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</a:br>
                      <a:r>
                        <a:rPr lang="th-TH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ต้นสังกัดและหน่วยที่เกี่ยวข้อง ช่วยเหลือ</a:t>
                      </a: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 </a:t>
                      </a:r>
                      <a:r>
                        <a:rPr lang="th-TH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สนับสนุน </a:t>
                      </a:r>
                      <a:endParaRPr lang="en-US" sz="2000" b="1" i="0" u="none" strike="noStrike" cap="none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200" b="1" i="0" u="none" strike="noStrike" cap="non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ส่วนที่ ๔	สรุปผลการประเมินและแนวทางการพัฒนา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200" b="1" i="0" u="none" strike="noStrike" cap="non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            </a:t>
                      </a:r>
                      <a:r>
                        <a:rPr lang="th-TH" sz="2000" b="1" i="0" u="none" strike="noStrike" cap="non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  ตารางสรุปผลการประเมิน  แนวทางการพัฒนาในภาพรวม </a:t>
                      </a:r>
                      <a:r>
                        <a:rPr lang="th-TH" sz="2000" b="0" i="0" u="none" strike="noStrike" cap="none" dirty="0">
                          <a:solidFill>
                            <a:srgbClr val="0000FF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และ</a:t>
                      </a:r>
                      <a:r>
                        <a:rPr lang="th-TH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สิ่งที่ต้องการให้หน่วยต้นสังกัดและหน่วยที่เกี่ยวข้อง ช่วยเหลือ</a:t>
                      </a: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 </a:t>
                      </a:r>
                      <a:r>
                        <a:rPr lang="th-TH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  <a:sym typeface="Arial"/>
                        </a:rPr>
                        <a:t>สนับสนุน </a:t>
                      </a:r>
                      <a:endParaRPr lang="en-US" sz="2000" b="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63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8823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06C13B-D2C5-4D78-A0A0-55FD232C63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59D064-FF4A-4795-B75A-11023491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33" y="296269"/>
            <a:ext cx="9202800" cy="614000"/>
          </a:xfrm>
        </p:spPr>
        <p:txBody>
          <a:bodyPr/>
          <a:lstStyle/>
          <a:p>
            <a:r>
              <a:rPr lang="th-TH" sz="4800" dirty="0">
                <a:solidFill>
                  <a:srgbClr val="0033CC"/>
                </a:solidFill>
              </a:rPr>
              <a:t>รูปแบบรายงานประจำปี (</a:t>
            </a:r>
            <a:r>
              <a:rPr lang="en-US" sz="4800" dirty="0">
                <a:solidFill>
                  <a:srgbClr val="0033CC"/>
                </a:solidFill>
              </a:rPr>
              <a:t>Annual Report)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61DE9-1DF6-4D14-8230-977C47F3B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293" y="1050375"/>
            <a:ext cx="10335125" cy="5524161"/>
          </a:xfrm>
        </p:spPr>
        <p:txBody>
          <a:bodyPr/>
          <a:lstStyle/>
          <a:p>
            <a:pPr marL="711183" lvl="1" indent="0">
              <a:spcBef>
                <a:spcPts val="0"/>
              </a:spcBef>
              <a:buNone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รายละเอียดตามเอกสารที่แจกที่ให้สถานศึกษา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544638" lvl="2" indent="-223838">
              <a:spcBef>
                <a:spcPts val="0"/>
              </a:spcBef>
              <a:buClrTx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หน้าปก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544638" lvl="2" indent="-223838">
              <a:spcBef>
                <a:spcPts val="0"/>
              </a:spcBef>
              <a:buClrTx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คำนำ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	</a:t>
            </a:r>
          </a:p>
          <a:p>
            <a:pPr marL="1490663" lvl="2" indent="-174625">
              <a:spcBef>
                <a:spcPts val="0"/>
              </a:spcBef>
              <a:buClrTx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สารบัญ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	 </a:t>
            </a:r>
          </a:p>
          <a:p>
            <a:pPr marL="185738" indent="1130300">
              <a:spcBef>
                <a:spcPts val="0"/>
              </a:spcBef>
              <a:buNone/>
            </a:pPr>
            <a:r>
              <a:rPr lang="th-TH" sz="2400" dirty="0"/>
              <a:t>- ส่วนที่ ๑ ข้อมูลพื้นฐานของสถานศึกษา</a:t>
            </a:r>
            <a:endParaRPr lang="en-US" sz="2400" dirty="0"/>
          </a:p>
          <a:p>
            <a:pPr marL="185738" indent="1130300">
              <a:spcBef>
                <a:spcPts val="0"/>
              </a:spcBef>
              <a:buNone/>
            </a:pPr>
            <a:r>
              <a:rPr lang="th-TH" sz="2400" dirty="0"/>
              <a:t>- ส่วนที่ ๒  การดำเนินงานตามข้อเสนอแนะเพื่อการพัฒนา จากผลการประเมินที่ผ่านมา	</a:t>
            </a:r>
            <a:endParaRPr lang="en-US" sz="2400" dirty="0"/>
          </a:p>
          <a:p>
            <a:pPr marL="185738" indent="1130300">
              <a:spcBef>
                <a:spcPts val="0"/>
              </a:spcBef>
              <a:buNone/>
            </a:pPr>
            <a:r>
              <a:rPr lang="th-TH" sz="2400" dirty="0"/>
              <a:t>- ส่วนที่ ๓  สรุปผลการดำเนินงานตามกรอบมาตรฐานคุณภาพการศึกษา          	</a:t>
            </a:r>
            <a:endParaRPr lang="en-US" sz="2400" dirty="0"/>
          </a:p>
          <a:p>
            <a:pPr marL="185738" indent="1587500">
              <a:spcBef>
                <a:spcPts val="0"/>
              </a:spcBef>
              <a:buNone/>
            </a:pPr>
            <a:r>
              <a:rPr lang="th-TH" sz="2400" dirty="0"/>
              <a:t>		ด้านที่ ๑</a:t>
            </a:r>
            <a:r>
              <a:rPr lang="en-US" sz="2400" dirty="0"/>
              <a:t>  </a:t>
            </a:r>
            <a:r>
              <a:rPr lang="th-TH" sz="2400" dirty="0"/>
              <a:t>คุณภาพของผลผลิตจากการจัดการศึกษา	</a:t>
            </a:r>
            <a:endParaRPr lang="en-US" sz="2400" dirty="0"/>
          </a:p>
          <a:p>
            <a:pPr marL="185738" indent="1587500">
              <a:spcBef>
                <a:spcPts val="0"/>
              </a:spcBef>
              <a:buNone/>
            </a:pPr>
            <a:r>
              <a:rPr lang="th-TH" sz="2400" dirty="0"/>
              <a:t>		ด้านที่ ๒  กลยุทธ์ในการบริหารจัดการศึกษา	</a:t>
            </a:r>
            <a:endParaRPr lang="en-US" sz="2400" dirty="0"/>
          </a:p>
          <a:p>
            <a:pPr marL="185738" indent="1587500">
              <a:spcBef>
                <a:spcPts val="0"/>
              </a:spcBef>
              <a:buNone/>
            </a:pPr>
            <a:r>
              <a:rPr lang="th-TH" sz="2400" dirty="0"/>
              <a:t>		ด้านที่ ๓  การจัดการเรียนการสอนและเสริมสร้างทักษะ	</a:t>
            </a:r>
            <a:endParaRPr lang="en-US" sz="2400" dirty="0"/>
          </a:p>
          <a:p>
            <a:pPr marL="185738" indent="1130300">
              <a:spcBef>
                <a:spcPts val="0"/>
              </a:spcBef>
              <a:buNone/>
            </a:pPr>
            <a:r>
              <a:rPr lang="th-TH" sz="2400" dirty="0"/>
              <a:t>		ด้านที่ ๔  การสนับสนุนทรัพยากรเพื่อการศึกษา การฝึก และการเรียนรู้	    	</a:t>
            </a:r>
            <a:endParaRPr lang="en-US" sz="2400" dirty="0"/>
          </a:p>
          <a:p>
            <a:pPr marL="185738" indent="1130300">
              <a:spcBef>
                <a:spcPts val="0"/>
              </a:spcBef>
              <a:buNone/>
            </a:pPr>
            <a:r>
              <a:rPr lang="th-TH" sz="2400" dirty="0"/>
              <a:t>- ส่วนที่ ๔  อุปสรรคปัญหา ข้อเสนอแนะ</a:t>
            </a:r>
          </a:p>
          <a:p>
            <a:pPr marL="185738" indent="1130300">
              <a:spcBef>
                <a:spcPts val="0"/>
              </a:spcBef>
              <a:buNone/>
            </a:pPr>
            <a:r>
              <a:rPr lang="th-TH" sz="2400" dirty="0"/>
              <a:t>- ภาคผนวก	</a:t>
            </a:r>
            <a:r>
              <a:rPr lang="th-TH" dirty="0"/>
              <a:t> 				</a:t>
            </a:r>
          </a:p>
          <a:p>
            <a:pPr marL="185738" indent="0">
              <a:spcBef>
                <a:spcPts val="0"/>
              </a:spcBef>
              <a:buNone/>
            </a:pPr>
            <a:r>
              <a:rPr lang="th-TH" sz="2400" dirty="0"/>
              <a:t>   ไฟล์เอกสาร โครงร่างการเขียนรายประจำปี สามารถดาวน์โหลดได้จากเว็บไซต์ของ กปภ.ฯ</a:t>
            </a:r>
            <a:endParaRPr lang="en-US" sz="2400" dirty="0"/>
          </a:p>
          <a:p>
            <a:endParaRPr lang="en-US" sz="4400" dirty="0"/>
          </a:p>
        </p:txBody>
      </p:sp>
      <p:sp>
        <p:nvSpPr>
          <p:cNvPr id="5" name="Right Brace 4"/>
          <p:cNvSpPr/>
          <p:nvPr/>
        </p:nvSpPr>
        <p:spPr>
          <a:xfrm>
            <a:off x="8421625" y="3410712"/>
            <a:ext cx="484632" cy="1152144"/>
          </a:xfrm>
          <a:prstGeom prst="rightBrace">
            <a:avLst>
              <a:gd name="adj1" fmla="val 833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22080" y="3474720"/>
            <a:ext cx="1298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 และ ฝวก.ฯ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36716" y="4636008"/>
            <a:ext cx="1628107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ส่วนสนับสนุน 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4239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57</a:t>
            </a:fld>
            <a:endParaRPr lang="en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06932" y="1125600"/>
            <a:ext cx="10661979" cy="46570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rgbClr val="000000"/>
                </a:solidFill>
              </a:rPr>
              <a:t>สถานศึกษาสามารถเขียนด้านที่ ๑-๓ เสนอผู้บริหารลงนาม โดยไม่ต้องรอด้านที่ ๔ </a:t>
            </a:r>
            <a:br>
              <a:rPr lang="th-TH" sz="3200" dirty="0">
                <a:solidFill>
                  <a:srgbClr val="000000"/>
                </a:solidFill>
              </a:rPr>
            </a:br>
            <a:r>
              <a:rPr lang="th-TH" sz="3200" dirty="0">
                <a:solidFill>
                  <a:srgbClr val="000000"/>
                </a:solidFill>
              </a:rPr>
              <a:t>สามารถนำด้านที่ ๔ จากส่วนสนับสนุนมาแนบท้ายเล่มในภายหลังได้ หรือจะเขียนลงในเล่มเดียวกันก็ได้</a:t>
            </a:r>
            <a:endParaRPr lang="en-US" sz="32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rgbClr val="000000"/>
                </a:solidFill>
              </a:rPr>
              <a:t>รายงานประจำปีที่ส่งให้คณะผู้ประเมิน ต้องมีข้อมูลครบทั้ง ๔ ด้าน </a:t>
            </a:r>
          </a:p>
          <a:p>
            <a:pPr>
              <a:buFont typeface="Wingdings" panose="05000000000000000000" pitchFamily="2" charset="2"/>
              <a:buChar char="q"/>
            </a:pPr>
            <a:endParaRPr lang="th-TH" sz="32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3200" dirty="0">
                <a:solidFill>
                  <a:srgbClr val="000000"/>
                </a:solidFill>
              </a:rPr>
              <a:t>ส่วนสนับสนุนการจัดการศึกษาเขียนรายงาน แยกฉบับส่งแต่ละสถานศึกษา</a:t>
            </a:r>
          </a:p>
          <a:p>
            <a:pPr marL="186262" indent="0">
              <a:buNone/>
            </a:pPr>
            <a:r>
              <a:rPr lang="th-TH" sz="3200" dirty="0">
                <a:solidFill>
                  <a:srgbClr val="000000"/>
                </a:solidFill>
              </a:rPr>
              <a:t>     โดยอธิบายเนื้อหาเฉพาะในส่วนที่เกี่ยวกับสถานศึกษานั้น ๆ  ว่าได้สนับสนุนอะไรบ้างอย่างไร  (ยกเว้นการดำเนินการดำเนินการในภาพรวมสามารถเขียนบรรยายเหมือนกันได้)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259D064-FF4A-4795-B75A-11023491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dirty="0">
                <a:solidFill>
                  <a:srgbClr val="0033CC"/>
                </a:solidFill>
              </a:rPr>
              <a:t>รายงานประจำปี (</a:t>
            </a:r>
            <a:r>
              <a:rPr lang="en-US" sz="4800" dirty="0">
                <a:solidFill>
                  <a:srgbClr val="0033CC"/>
                </a:solidFill>
              </a:rPr>
              <a:t>Annual Report)</a:t>
            </a:r>
          </a:p>
        </p:txBody>
      </p:sp>
    </p:spTree>
    <p:extLst>
      <p:ext uri="{BB962C8B-B14F-4D97-AF65-F5344CB8AC3E}">
        <p14:creationId xmlns:p14="http://schemas.microsoft.com/office/powerpoint/2010/main" val="17724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58</a:t>
            </a:fld>
            <a:endParaRPr lang="e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>
                <a:solidFill>
                  <a:srgbClr val="0033CC"/>
                </a:solidFill>
              </a:rPr>
              <a:t>รายงานประจำปี (</a:t>
            </a:r>
            <a:r>
              <a:rPr lang="en-US" sz="4400" dirty="0">
                <a:solidFill>
                  <a:srgbClr val="0033CC"/>
                </a:solidFill>
              </a:rPr>
              <a:t>Annual Report)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07" y="1125600"/>
            <a:ext cx="8426059" cy="54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27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59</a:t>
            </a:fld>
            <a:endParaRPr lang="e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dirty="0">
                <a:solidFill>
                  <a:srgbClr val="0033CC"/>
                </a:solidFill>
              </a:rPr>
              <a:t>รายงานประจำปี (</a:t>
            </a:r>
            <a:r>
              <a:rPr lang="en-US" sz="4400" dirty="0">
                <a:solidFill>
                  <a:srgbClr val="0033CC"/>
                </a:solidFill>
              </a:rPr>
              <a:t>Annual Report)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816" y="840305"/>
            <a:ext cx="6690615" cy="5783828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4087368" y="5221224"/>
            <a:ext cx="402336" cy="34747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2" descr="คำรับรองการปฏิบัติราชการ – สำนักจัดการทรัพยากรป่าไม้ที่ 12 (นครศรีธรรมราช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9946" y="4407407"/>
            <a:ext cx="553602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9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1AEB6E1-74B3-4978-9209-3F224EC9CD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6000" b="1" u="sng" dirty="0">
                <a:solidFill>
                  <a:srgbClr val="0000CC"/>
                </a:solidFill>
              </a:rPr>
              <a:t>เนื้อหาการประชุม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type="body" idx="1"/>
          </p:nvPr>
        </p:nvSpPr>
        <p:spPr>
          <a:xfrm>
            <a:off x="586596" y="1390604"/>
            <a:ext cx="10515600" cy="4657037"/>
          </a:xfrm>
        </p:spPr>
        <p:txBody>
          <a:bodyPr>
            <a:noAutofit/>
          </a:bodyPr>
          <a:lstStyle/>
          <a:p>
            <a:pPr marL="642937" indent="-457200" algn="thaiDist">
              <a:tabLst>
                <a:tab pos="900430" algn="l"/>
                <a:tab pos="1170305" algn="l"/>
                <a:tab pos="1350645" algn="l"/>
                <a:tab pos="1890395" algn="l"/>
                <a:tab pos="2340610" algn="l"/>
                <a:tab pos="2700655" algn="l"/>
                <a:tab pos="2970530" algn="l"/>
              </a:tabLst>
            </a:pPr>
            <a:r>
              <a:rPr lang="th-TH" sz="3200" dirty="0">
                <a:effectLst/>
                <a:ea typeface="Calibri" panose="020F0502020204030204" pitchFamily="34" charset="0"/>
              </a:rPr>
              <a:t>การประกันคุณภาพการศึกษา</a:t>
            </a:r>
            <a:r>
              <a:rPr lang="th-TH" sz="3200" dirty="0">
                <a:effectLst/>
                <a:ea typeface="Cordia New" panose="020B0304020202020204" pitchFamily="34" charset="-34"/>
              </a:rPr>
              <a:t>ของสถานศึกษาในส่วนการศึกษาที่หนึ่ง </a:t>
            </a:r>
          </a:p>
          <a:p>
            <a:pPr marL="642937" indent="-457200" algn="thaiDist">
              <a:tabLst>
                <a:tab pos="900430" algn="l"/>
                <a:tab pos="1170305" algn="l"/>
                <a:tab pos="1350645" algn="l"/>
                <a:tab pos="1890395" algn="l"/>
                <a:tab pos="2340610" algn="l"/>
                <a:tab pos="2700655" algn="l"/>
                <a:tab pos="2970530" algn="l"/>
              </a:tabLst>
            </a:pPr>
            <a:r>
              <a:rPr lang="th-TH" sz="3200" dirty="0">
                <a:effectLst/>
                <a:ea typeface="Times New Roman" panose="02020603050405020304" pitchFamily="18" charset="0"/>
              </a:rPr>
              <a:t>แนวทางการประเมินคุณภาพภายใน สำหรับผู้ที่ได้รับ</a:t>
            </a:r>
            <a:r>
              <a:rPr lang="th-TH" sz="3200" dirty="0">
                <a:effectLst/>
                <a:ea typeface="Cordia New" panose="020B0304020202020204" pitchFamily="34" charset="-34"/>
              </a:rPr>
              <a:t>การแต่งตั้งเป็นผู้ทรงคุณวุฒิทำหน้าที่</a:t>
            </a:r>
            <a:br>
              <a:rPr lang="th-TH" sz="3200" dirty="0">
                <a:effectLst/>
                <a:ea typeface="Cordia New" panose="020B0304020202020204" pitchFamily="34" charset="-34"/>
              </a:rPr>
            </a:br>
            <a:r>
              <a:rPr lang="th-TH" sz="3200" dirty="0">
                <a:effectLst/>
                <a:ea typeface="Cordia New" panose="020B0304020202020204" pitchFamily="34" charset="-34"/>
              </a:rPr>
              <a:t>ผู้ประเมินคุณภาพภายใน สถานศึกษาในส่วนการศึกษาที่หนึ่ง</a:t>
            </a:r>
          </a:p>
          <a:p>
            <a:pPr marL="642937" indent="-457200">
              <a:tabLst>
                <a:tab pos="900430" algn="l"/>
                <a:tab pos="1170305" algn="l"/>
                <a:tab pos="1350645" algn="l"/>
                <a:tab pos="1890395" algn="l"/>
                <a:tab pos="2340610" algn="l"/>
                <a:tab pos="2700655" algn="l"/>
                <a:tab pos="2970530" algn="l"/>
              </a:tabLst>
            </a:pPr>
            <a:r>
              <a:rPr lang="th-TH" sz="3200" dirty="0">
                <a:effectLst/>
                <a:ea typeface="Calibri" panose="020F0502020204030204" pitchFamily="34" charset="0"/>
              </a:rPr>
              <a:t>แนวทางการจัดทำรายงานประจำปี และรายงานการประเมินตนเอง (</a:t>
            </a:r>
            <a:r>
              <a:rPr lang="en-US" sz="3200" dirty="0">
                <a:effectLst/>
                <a:ea typeface="Calibri" panose="020F0502020204030204" pitchFamily="34" charset="0"/>
              </a:rPr>
              <a:t>SAR)</a:t>
            </a:r>
            <a:r>
              <a:rPr lang="th-TH" sz="3200" dirty="0">
                <a:effectLst/>
                <a:ea typeface="Calibri" panose="020F0502020204030204" pitchFamily="34" charset="0"/>
              </a:rPr>
              <a:t> </a:t>
            </a:r>
            <a:br>
              <a:rPr lang="th-TH" sz="3200" dirty="0">
                <a:effectLst/>
                <a:ea typeface="Calibri" panose="020F0502020204030204" pitchFamily="34" charset="0"/>
              </a:rPr>
            </a:br>
            <a:r>
              <a:rPr lang="th-TH" sz="3200" dirty="0">
                <a:effectLst/>
                <a:ea typeface="Calibri" panose="020F0502020204030204" pitchFamily="34" charset="0"/>
              </a:rPr>
              <a:t>สำหรับ</a:t>
            </a:r>
            <a:r>
              <a:rPr lang="th-TH" sz="3200" dirty="0">
                <a:effectLst/>
                <a:ea typeface="Cordia New" panose="020B0304020202020204" pitchFamily="34" charset="-34"/>
              </a:rPr>
              <a:t>สถานศึกษา </a:t>
            </a:r>
            <a:r>
              <a:rPr lang="th-TH" sz="3200" dirty="0" err="1">
                <a:effectLst/>
                <a:ea typeface="Cordia New" panose="020B0304020202020204" pitchFamily="34" charset="-34"/>
              </a:rPr>
              <a:t>ฝว</a:t>
            </a:r>
            <a:r>
              <a:rPr lang="th-TH" sz="3200" dirty="0">
                <a:effectLst/>
                <a:ea typeface="Cordia New" panose="020B0304020202020204" pitchFamily="34" charset="-34"/>
              </a:rPr>
              <a:t>ก.ยศ.</a:t>
            </a:r>
            <a:r>
              <a:rPr lang="th-TH" sz="3200" dirty="0" err="1">
                <a:effectLst/>
                <a:ea typeface="Cordia New" panose="020B0304020202020204" pitchFamily="34" charset="-34"/>
              </a:rPr>
              <a:t>ทร</a:t>
            </a:r>
            <a:r>
              <a:rPr lang="th-TH" sz="3200" dirty="0">
                <a:effectLst/>
                <a:ea typeface="Cordia New" panose="020B0304020202020204" pitchFamily="34" charset="-34"/>
              </a:rPr>
              <a:t>. และหน่วยสนับสนุนการจัดการศึกษา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algn="thaiDist">
              <a:tabLst>
                <a:tab pos="900430" algn="l"/>
                <a:tab pos="1170305" algn="l"/>
                <a:tab pos="1350645" algn="l"/>
                <a:tab pos="1890395" algn="l"/>
                <a:tab pos="2340610" algn="l"/>
                <a:tab pos="2700655" algn="l"/>
                <a:tab pos="2970530" algn="l"/>
              </a:tabLst>
            </a:pPr>
            <a:endParaRPr lang="en-US" sz="32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181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A59B6-6A73-B80A-DDA2-A7F79921A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2F05B-0E23-C310-CE40-7AB9758C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/>
              <a:t>ตัวอย่างการกำหนดตัวชี้วัดตามประเด็นคุณภาพ  ของ วทร.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074908"/>
            <a:ext cx="7919846" cy="55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693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A59B6-6A73-B80A-DDA2-A7F79921A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E2F05B-0E23-C310-CE40-7AB9758C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/>
              <a:t>ตัวอย่างการเขียนผลการดำเนินงานตามประเด็นคุณภาพ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480" y="840305"/>
            <a:ext cx="8004810" cy="5942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1184" y="3379194"/>
            <a:ext cx="60441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เขียนอธิบายผลการดำเนินงาน  โดยยังไม่ต้องให้ ระดับคุณภาพ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0381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989" y="2493041"/>
            <a:ext cx="6047874" cy="1362966"/>
          </a:xfrm>
          <a:solidFill>
            <a:srgbClr val="000099"/>
          </a:solidFill>
        </p:spPr>
        <p:txBody>
          <a:bodyPr anchor="t">
            <a:noAutofit/>
          </a:bodyPr>
          <a:lstStyle/>
          <a:p>
            <a:pPr marL="186262" indent="0">
              <a:buNone/>
              <a:tabLst>
                <a:tab pos="900430" algn="l"/>
                <a:tab pos="1170305" algn="l"/>
                <a:tab pos="1350645" algn="l"/>
                <a:tab pos="1890395" algn="l"/>
                <a:tab pos="2340610" algn="l"/>
                <a:tab pos="2700655" algn="l"/>
                <a:tab pos="2970530" algn="l"/>
              </a:tabLst>
            </a:pPr>
            <a:r>
              <a:rPr lang="th-TH" sz="3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แนวทางการจัดทำรายงานประจำปี</a:t>
            </a:r>
            <a:br>
              <a:rPr lang="th-TH" sz="3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ของส่วนสนับสนุนการจัดการศึกษา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69370-D7A8-47C4-AACD-11434D2C98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4B186B-BEB8-42BC-B3D4-53B397E49A2D}"/>
              </a:ext>
            </a:extLst>
          </p:cNvPr>
          <p:cNvCxnSpPr>
            <a:cxnSpLocks/>
          </p:cNvCxnSpPr>
          <p:nvPr/>
        </p:nvCxnSpPr>
        <p:spPr>
          <a:xfrm>
            <a:off x="5710989" y="2365253"/>
            <a:ext cx="6047874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958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63</a:t>
            </a:fld>
            <a:endParaRPr lang="e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1288" y="226305"/>
            <a:ext cx="10043159" cy="596655"/>
          </a:xfrm>
        </p:spPr>
        <p:txBody>
          <a:bodyPr/>
          <a:lstStyle/>
          <a:p>
            <a:r>
              <a:rPr lang="th-TH" sz="3600" dirty="0">
                <a:solidFill>
                  <a:schemeClr val="tx1"/>
                </a:solidFill>
                <a:ea typeface="Calibri" panose="020F0502020204030204" pitchFamily="34" charset="0"/>
              </a:rPr>
              <a:t>รายงานประจำปีของส่วนสนับสนุนการจัดการศึกษา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6344" y="1237478"/>
            <a:ext cx="5532120" cy="5284344"/>
          </a:xfrm>
        </p:spPr>
        <p:txBody>
          <a:bodyPr/>
          <a:lstStyle/>
          <a:p>
            <a:r>
              <a:rPr lang="th-TH" sz="3600" dirty="0"/>
              <a:t>เขียนรายงานแยกแต่ละสถานศึกษา</a:t>
            </a:r>
          </a:p>
          <a:p>
            <a:r>
              <a:rPr lang="th-TH" sz="3600" dirty="0">
                <a:solidFill>
                  <a:srgbClr val="000000"/>
                </a:solidFill>
              </a:rPr>
              <a:t>อธิบายเนื้อหาเฉพาะในส่วนที่สนับสนุนสถานศึกษานั้น ๆ </a:t>
            </a:r>
            <a:br>
              <a:rPr lang="th-TH" sz="3600" dirty="0">
                <a:solidFill>
                  <a:srgbClr val="000000"/>
                </a:solidFill>
              </a:rPr>
            </a:br>
            <a:r>
              <a:rPr lang="th-TH" sz="3200" dirty="0">
                <a:solidFill>
                  <a:srgbClr val="000000"/>
                </a:solidFill>
              </a:rPr>
              <a:t>(ยกเว้นการดำเนินการดำเนินการในภาพรวมสามารถเขียนบรรยายเหมือนกันได้)</a:t>
            </a:r>
          </a:p>
          <a:p>
            <a:r>
              <a:rPr lang="th-TH" sz="3600" dirty="0">
                <a:solidFill>
                  <a:srgbClr val="000000"/>
                </a:solidFill>
              </a:rPr>
              <a:t>การวิเคราะห์ผลประเมินความพึงพอใจ และการรายงานผลการประเมิน </a:t>
            </a:r>
            <a:br>
              <a:rPr lang="th-TH" sz="3600" dirty="0">
                <a:solidFill>
                  <a:srgbClr val="000000"/>
                </a:solidFill>
              </a:rPr>
            </a:br>
            <a:r>
              <a:rPr lang="th-TH" sz="3600" dirty="0">
                <a:solidFill>
                  <a:srgbClr val="000000"/>
                </a:solidFill>
              </a:rPr>
              <a:t>ให้วิเคราะห์แยกของแต่ละสถานศึกษา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293" y="901300"/>
            <a:ext cx="5149979" cy="5956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46341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64</a:t>
            </a:fld>
            <a:endParaRPr lang="e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1288" y="226305"/>
            <a:ext cx="10043159" cy="596655"/>
          </a:xfrm>
        </p:spPr>
        <p:txBody>
          <a:bodyPr/>
          <a:lstStyle/>
          <a:p>
            <a:r>
              <a:rPr lang="th-TH" sz="3600" dirty="0">
                <a:solidFill>
                  <a:schemeClr val="tx1"/>
                </a:solidFill>
                <a:ea typeface="Calibri" panose="020F0502020204030204" pitchFamily="34" charset="0"/>
              </a:rPr>
              <a:t>รูปแบบการเขียนรายงานประจำปีของส่วนสนับสนุนการจัดการศึกษา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89" y="868763"/>
            <a:ext cx="6783158" cy="5871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9184" y="1865376"/>
            <a:ext cx="4023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กปภ.ฯ ได้จัดทำโครงร่างรายงานและละเอียดให้แต่หน่วยเรียบร้อยแล้ว</a:t>
            </a:r>
          </a:p>
          <a:p>
            <a:pPr marL="342900" indent="-342900">
              <a:buFontTx/>
              <a:buChar char="-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แต่ละหน่วยสามารถ แก้ไข ปรับแต่ง เพิ่มเติม ได้ตามบริบทของหน่วย และการปฏิบัติงานจริงในแต่ละปีการศึกษา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63239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989" y="2493041"/>
            <a:ext cx="6047874" cy="1362966"/>
          </a:xfrm>
          <a:solidFill>
            <a:srgbClr val="000000"/>
          </a:solidFill>
        </p:spPr>
        <p:txBody>
          <a:bodyPr anchor="t">
            <a:noAutofit/>
          </a:bodyPr>
          <a:lstStyle/>
          <a:p>
            <a:pPr marL="186262" indent="0">
              <a:buNone/>
              <a:tabLst>
                <a:tab pos="900430" algn="l"/>
                <a:tab pos="1170305" algn="l"/>
                <a:tab pos="1350645" algn="l"/>
                <a:tab pos="1890395" algn="l"/>
                <a:tab pos="2340610" algn="l"/>
                <a:tab pos="2700655" algn="l"/>
                <a:tab pos="2970530" algn="l"/>
              </a:tabLst>
            </a:pPr>
            <a:r>
              <a:rPr lang="th-TH" sz="3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แนวทางการจัดทำรายงานการประเมินตนเอง (</a:t>
            </a:r>
            <a:r>
              <a:rPr lang="en-US" sz="3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SAR)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69370-D7A8-47C4-AACD-11434D2C98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4B186B-BEB8-42BC-B3D4-53B397E49A2D}"/>
              </a:ext>
            </a:extLst>
          </p:cNvPr>
          <p:cNvCxnSpPr>
            <a:cxnSpLocks/>
          </p:cNvCxnSpPr>
          <p:nvPr/>
        </p:nvCxnSpPr>
        <p:spPr>
          <a:xfrm>
            <a:off x="5710989" y="2365253"/>
            <a:ext cx="6047874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778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06C13B-D2C5-4D78-A0A0-55FD232C63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59D064-FF4A-4795-B75A-11023491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33" y="296269"/>
            <a:ext cx="9202800" cy="614000"/>
          </a:xfrm>
        </p:spPr>
        <p:txBody>
          <a:bodyPr/>
          <a:lstStyle/>
          <a:p>
            <a:r>
              <a:rPr lang="th-TH" sz="4800" dirty="0">
                <a:solidFill>
                  <a:srgbClr val="0033CC"/>
                </a:solidFill>
              </a:rPr>
              <a:t>รูปแบบรายงานการประเมินตนเอง (</a:t>
            </a:r>
            <a:r>
              <a:rPr lang="en-US" sz="4800" dirty="0">
                <a:solidFill>
                  <a:srgbClr val="0033CC"/>
                </a:solidFill>
              </a:rPr>
              <a:t>SAR)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61DE9-1DF6-4D14-8230-977C47F3B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293" y="1050375"/>
            <a:ext cx="10335125" cy="5743617"/>
          </a:xfrm>
        </p:spPr>
        <p:txBody>
          <a:bodyPr/>
          <a:lstStyle/>
          <a:p>
            <a:pPr marL="711183" lvl="1" indent="0">
              <a:spcBef>
                <a:spcPts val="0"/>
              </a:spcBef>
              <a:buNone/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รายละเอียดตามเอกสารที่แจกที่ให้สถานศึกษา</a:t>
            </a:r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544638" lvl="2" indent="-223838">
              <a:spcBef>
                <a:spcPts val="0"/>
              </a:spcBef>
              <a:buClrTx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หน้าปก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544638" lvl="2" indent="-223838">
              <a:spcBef>
                <a:spcPts val="0"/>
              </a:spcBef>
              <a:buClrTx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คำนำ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	</a:t>
            </a:r>
          </a:p>
          <a:p>
            <a:pPr marL="1490663" lvl="2" indent="-174625">
              <a:spcBef>
                <a:spcPts val="0"/>
              </a:spcBef>
              <a:buClrTx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สารบัญ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490663" lvl="2" indent="-174625">
              <a:spcBef>
                <a:spcPts val="0"/>
              </a:spcBef>
              <a:buClrTx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ความเห็นชอบของคณะผู้ประเมินคุณภาพภายใน</a:t>
            </a:r>
          </a:p>
          <a:p>
            <a:pPr marL="1490663" lvl="2" indent="-174625">
              <a:spcBef>
                <a:spcPts val="0"/>
              </a:spcBef>
              <a:buClrTx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บทสรุปผู้บริหาร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   	 </a:t>
            </a:r>
          </a:p>
          <a:p>
            <a:pPr marL="185738" indent="1130300">
              <a:spcBef>
                <a:spcPts val="0"/>
              </a:spcBef>
              <a:buNone/>
            </a:pPr>
            <a:r>
              <a:rPr lang="th-TH" sz="2400" dirty="0"/>
              <a:t>- ส่วนที่ ๑ ข้อมูลพื้นฐานของสถานศึกษา</a:t>
            </a:r>
            <a:endParaRPr lang="en-US" sz="2400" dirty="0"/>
          </a:p>
          <a:p>
            <a:pPr marL="185738" indent="1130300">
              <a:spcBef>
                <a:spcPts val="0"/>
              </a:spcBef>
              <a:buNone/>
            </a:pPr>
            <a:r>
              <a:rPr lang="th-TH" sz="2400" dirty="0"/>
              <a:t>- ส่วนที่ ๒  การดำเนินงานตามข้อเสนอแนะเพื่อการพัฒนา จากผลการประเมินที่ผ่านมา	</a:t>
            </a:r>
            <a:endParaRPr lang="en-US" sz="2400" dirty="0"/>
          </a:p>
          <a:p>
            <a:pPr marL="185738" indent="1130300">
              <a:spcBef>
                <a:spcPts val="0"/>
              </a:spcBef>
              <a:buNone/>
            </a:pPr>
            <a:r>
              <a:rPr lang="th-TH" sz="2400" dirty="0"/>
              <a:t>- ส่วนที่ ๓  สรุปผลประเมินคุณภาพภายในตามกรอบมาตรฐานคุณภาพการศึกษา          	</a:t>
            </a:r>
            <a:endParaRPr lang="en-US" sz="2400" dirty="0"/>
          </a:p>
          <a:p>
            <a:pPr marL="185738" indent="1587500">
              <a:spcBef>
                <a:spcPts val="0"/>
              </a:spcBef>
              <a:buNone/>
            </a:pPr>
            <a:r>
              <a:rPr lang="th-TH" sz="2400" dirty="0"/>
              <a:t>		ด้านที่ ๑</a:t>
            </a:r>
            <a:r>
              <a:rPr lang="en-US" sz="2400" dirty="0"/>
              <a:t>  </a:t>
            </a:r>
            <a:r>
              <a:rPr lang="th-TH" sz="2400" dirty="0"/>
              <a:t>คุณภาพของผลผลิตจากการจัดการศึกษา	</a:t>
            </a:r>
            <a:endParaRPr lang="en-US" sz="2400" dirty="0"/>
          </a:p>
          <a:p>
            <a:pPr marL="185738" indent="1587500">
              <a:spcBef>
                <a:spcPts val="0"/>
              </a:spcBef>
              <a:buNone/>
            </a:pPr>
            <a:r>
              <a:rPr lang="th-TH" sz="2400" dirty="0"/>
              <a:t>		ด้านที่ ๒  กลยุทธ์ในการบริหารจัดการศึกษา	</a:t>
            </a:r>
            <a:endParaRPr lang="en-US" sz="2400" dirty="0"/>
          </a:p>
          <a:p>
            <a:pPr marL="185738" indent="1587500">
              <a:spcBef>
                <a:spcPts val="0"/>
              </a:spcBef>
              <a:buNone/>
            </a:pPr>
            <a:r>
              <a:rPr lang="th-TH" sz="2400" dirty="0"/>
              <a:t>		ด้านที่ ๓  การจัดการเรียนการสอนและเสริมสร้างทักษะ	</a:t>
            </a:r>
            <a:endParaRPr lang="en-US" sz="2400" dirty="0"/>
          </a:p>
          <a:p>
            <a:pPr marL="185738" indent="1130300">
              <a:spcBef>
                <a:spcPts val="0"/>
              </a:spcBef>
              <a:buNone/>
            </a:pPr>
            <a:r>
              <a:rPr lang="th-TH" sz="2400" dirty="0"/>
              <a:t>		ด้านที่ ๔  การสนับสนุนทรัพยากรเพื่อการศึกษา การฝึก และการเรียนรู้	    	</a:t>
            </a:r>
            <a:endParaRPr lang="en-US" sz="2400" dirty="0"/>
          </a:p>
          <a:p>
            <a:pPr marL="185738" indent="1130300">
              <a:spcBef>
                <a:spcPts val="0"/>
              </a:spcBef>
              <a:buNone/>
            </a:pPr>
            <a:r>
              <a:rPr lang="th-TH" sz="2400" dirty="0"/>
              <a:t>- ส่วนที่ ๔  สรุปผล และแนวทางการพัฒนาสถานศึกษา</a:t>
            </a:r>
          </a:p>
          <a:p>
            <a:pPr marL="185738" indent="1130300">
              <a:spcBef>
                <a:spcPts val="0"/>
              </a:spcBef>
              <a:buNone/>
            </a:pPr>
            <a:r>
              <a:rPr lang="th-TH" sz="2400" dirty="0"/>
              <a:t>- ภาคผนวก	</a:t>
            </a:r>
            <a:r>
              <a:rPr lang="th-TH" dirty="0"/>
              <a:t> 				</a:t>
            </a:r>
          </a:p>
          <a:p>
            <a:pPr marL="185738" indent="0">
              <a:spcBef>
                <a:spcPts val="0"/>
              </a:spcBef>
              <a:buNone/>
            </a:pPr>
            <a:r>
              <a:rPr lang="th-TH" sz="2400" dirty="0"/>
              <a:t>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39837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C5142C-D278-4794-A6BA-EB29005FA5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C05D22-9DE4-411C-AA76-390DB421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0" y="1792099"/>
            <a:ext cx="10264411" cy="735990"/>
          </a:xfrm>
        </p:spPr>
        <p:txBody>
          <a:bodyPr/>
          <a:lstStyle/>
          <a:p>
            <a:r>
              <a:rPr lang="th-TH" sz="3200" dirty="0">
                <a:solidFill>
                  <a:srgbClr val="0033CC"/>
                </a:solidFill>
              </a:rPr>
              <a:t>การเขียนรายงานการประเมินตนเอง (</a:t>
            </a:r>
            <a:r>
              <a:rPr lang="en-US" sz="3200" dirty="0">
                <a:solidFill>
                  <a:srgbClr val="0033CC"/>
                </a:solidFill>
              </a:rPr>
              <a:t>SAR)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524" y="395074"/>
            <a:ext cx="6002699" cy="6337544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>
            <a:off x="5321808" y="4663440"/>
            <a:ext cx="481716" cy="1911096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44709" y="4162857"/>
            <a:ext cx="557784" cy="26517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43265" y="4043985"/>
            <a:ext cx="2490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ข้อมูลจากรายงานประจำปี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0615" y="5355889"/>
            <a:ext cx="3352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ข้อมูลผลการประเมินคุณภาพภายใน</a:t>
            </a:r>
            <a:b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จากคณะผู้ประเมิน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046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"/>
              <a:pPr/>
              <a:t>68</a:t>
            </a:fld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535056" y="618858"/>
            <a:ext cx="502024" cy="443889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pic>
        <p:nvPicPr>
          <p:cNvPr id="6" name="Picture 2" descr="G:\ผู้ตรวจรุ่น 10\ไฟล์งานกลุ่ม 2\tmp\man_leaning_on_big_red_question_mar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3717" y="1228712"/>
            <a:ext cx="2338887" cy="3422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43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"/>
              <a:pPr/>
              <a:t>69</a:t>
            </a:fld>
            <a:endParaRPr/>
          </a:p>
        </p:txBody>
      </p:sp>
      <p:sp>
        <p:nvSpPr>
          <p:cNvPr id="1023" name="Google Shape;1023;p37"/>
          <p:cNvSpPr txBox="1">
            <a:spLocks noGrp="1"/>
          </p:cNvSpPr>
          <p:nvPr>
            <p:ph type="ctrTitle" idx="4294967295"/>
          </p:nvPr>
        </p:nvSpPr>
        <p:spPr>
          <a:xfrm>
            <a:off x="1479851" y="3326562"/>
            <a:ext cx="6993589" cy="15451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9600" dirty="0"/>
              <a:t>Than</a:t>
            </a:r>
            <a:r>
              <a:rPr lang="en-US" sz="9600" dirty="0"/>
              <a:t>k You</a:t>
            </a:r>
            <a:endParaRPr sz="96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B57B76A-91CA-403F-87A9-3B160D428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01" y="1835152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3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743" y="2477553"/>
            <a:ext cx="6305119" cy="1999148"/>
          </a:xfrm>
          <a:solidFill>
            <a:srgbClr val="000000"/>
          </a:solidFill>
        </p:spPr>
        <p:txBody>
          <a:bodyPr anchor="t">
            <a:normAutofit fontScale="90000"/>
          </a:bodyPr>
          <a:lstStyle/>
          <a:p>
            <a:r>
              <a:rPr lang="th-TH" sz="5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การประกันคุณภาพการศึกษา</a:t>
            </a:r>
            <a:br>
              <a:rPr lang="th-TH" sz="5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th-TH" sz="5400" dirty="0">
                <a:solidFill>
                  <a:schemeClr val="bg1"/>
                </a:solidFill>
                <a:effectLst/>
                <a:ea typeface="Cordia New" panose="020B0304020202020204" pitchFamily="34" charset="-34"/>
              </a:rPr>
              <a:t>ของสถานศึกษาในส่วนการศึกษาที่หนึ่ง </a:t>
            </a:r>
            <a:br>
              <a:rPr lang="th-TH" sz="5400" dirty="0">
                <a:solidFill>
                  <a:schemeClr val="bg1"/>
                </a:solidFill>
                <a:effectLst/>
                <a:ea typeface="Cordia New" panose="020B0304020202020204" pitchFamily="34" charset="-34"/>
              </a:rPr>
            </a:br>
            <a:b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</a:br>
            <a:endParaRPr lang="en-US" sz="4400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69370-D7A8-47C4-AACD-11434D2C98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4B186B-BEB8-42BC-B3D4-53B397E49A2D}"/>
              </a:ext>
            </a:extLst>
          </p:cNvPr>
          <p:cNvCxnSpPr>
            <a:cxnSpLocks/>
          </p:cNvCxnSpPr>
          <p:nvPr/>
        </p:nvCxnSpPr>
        <p:spPr>
          <a:xfrm>
            <a:off x="5453743" y="2365253"/>
            <a:ext cx="630512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439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6F42F-1C56-43D4-A1E6-88F29DF922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12053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6F5E4D-B659-83F8-BBD3-A4AABF775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15" y="1828800"/>
            <a:ext cx="10058400" cy="1143000"/>
          </a:xfrm>
        </p:spPr>
        <p:txBody>
          <a:bodyPr/>
          <a:lstStyle/>
          <a:p>
            <a:pPr algn="ctr"/>
            <a:r>
              <a:rPr lang="th-TH" sz="5400" b="1" dirty="0"/>
              <a:t>ข้อมูลเพิ่มเติมการปรับกรอบ 61 เป็น 64</a:t>
            </a:r>
            <a:endParaRPr lang="en-US" sz="5400" b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B10AED7-0E29-E745-D66A-CACF68C62F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35531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F530B9-1940-4687-BAC6-5C5AEBD10B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72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37689A-8794-4CEA-B4ED-3ED19A2D3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49855"/>
              </p:ext>
            </p:extLst>
          </p:nvPr>
        </p:nvGraphicFramePr>
        <p:xfrm>
          <a:off x="340049" y="169705"/>
          <a:ext cx="11539195" cy="657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6767">
                  <a:extLst>
                    <a:ext uri="{9D8B030D-6E8A-4147-A177-3AD203B41FA5}">
                      <a16:colId xmlns:a16="http://schemas.microsoft.com/office/drawing/2014/main" val="2141177531"/>
                    </a:ext>
                  </a:extLst>
                </a:gridCol>
                <a:gridCol w="6112428">
                  <a:extLst>
                    <a:ext uri="{9D8B030D-6E8A-4147-A177-3AD203B41FA5}">
                      <a16:colId xmlns:a16="http://schemas.microsoft.com/office/drawing/2014/main" val="50585662"/>
                    </a:ext>
                  </a:extLst>
                </a:gridCol>
              </a:tblGrid>
              <a:tr h="845555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ของเดิม  ปี ๖๑</a:t>
                      </a:r>
                      <a:endParaRPr lang="en-US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ปรับใหม่  ปี ๖๔</a:t>
                      </a:r>
                      <a:endParaRPr lang="en-US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557268"/>
                  </a:ext>
                </a:extLst>
              </a:tr>
              <a:tr h="1609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80000"/>
                        <a:buFont typeface="Arial"/>
                        <a:buNone/>
                        <a:tabLst/>
                        <a:defRPr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ด้านที่ ๑ 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คุณภาพของผลผลิตจากการจัดการศึกษา 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๑.๑  คุณลักษณะของผู้สำเร็จการศึกษา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๑.๒  ความพึงพอใจของหน่วยต้นสังกัด/หน่วยผู้ใช้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ด้านที่ ๑ 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คุณภาพของผลผลิตจากการจัดการศึกษา 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๑.๑  คุณลักษณะของผู้สำเร็จการศึกษา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</a:t>
                      </a: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คงเดิม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๑.๒  ความพึงพอใจของหน่วยต้นสังกัด/หน่วยผู้ใช้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คงเดิม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ปรับปรุงรายละเอียดแนวทางการดำเนินงาน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072373"/>
                  </a:ext>
                </a:extLst>
              </a:tr>
              <a:tr h="3900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ด้านที่ ๒ 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กลยุทธ์ในการบริหารจัดการศึกษา </a:t>
                      </a:r>
                    </a:p>
                    <a:p>
                      <a:pPr marL="186262" indent="0">
                        <a:spcBef>
                          <a:spcPts val="0"/>
                        </a:spcBef>
                        <a:buSzPct val="80000"/>
                        <a:buNone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๒.๑  คุณภาพในการดำเนินการบริหารจัดการศึกษาตามแนวทางสถานศึกษา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6262" indent="0">
                        <a:spcBef>
                          <a:spcPts val="0"/>
                        </a:spcBef>
                        <a:buSzPct val="80000"/>
                        <a:buNone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๒.๒  การพัฒนา</a:t>
                      </a:r>
                      <a:r>
                        <a:rPr lang="th-TH" sz="28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คุณภาพครูอาจารย์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th-TH" sz="28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ของสถานศึกษา  </a:t>
                      </a:r>
                      <a:r>
                        <a:rPr lang="th-TH" sz="28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(แยกไป</a:t>
                      </a:r>
                      <a:r>
                        <a:rPr lang="th-TH" sz="2800" baseline="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๓.๒ และ ๒.๑)</a:t>
                      </a:r>
                      <a:endParaRPr lang="en-US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6262" indent="0">
                        <a:spcBef>
                          <a:spcPts val="0"/>
                        </a:spcBef>
                        <a:buSzPct val="80000"/>
                        <a:buNone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๒.๓  การพัฒนาทรัพยากรสนับสนุนการศึกษา และการบริหารจัดการ  </a:t>
                      </a:r>
                      <a:r>
                        <a:rPr lang="th-TH" sz="28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(แยกไป ๒.๒</a:t>
                      </a:r>
                      <a:r>
                        <a:rPr lang="th-TH" sz="2800" baseline="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และด้านที่ ๔)</a:t>
                      </a:r>
                      <a:endParaRPr lang="en-US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6262" indent="0">
                        <a:spcBef>
                          <a:spcPts val="0"/>
                        </a:spcBef>
                        <a:buSzPct val="80000"/>
                        <a:buNone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๒.๔  การประสานความร่วมมือเพื่อการบริหารจัดการศึกษา 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ด้านที่ ๒ </a:t>
                      </a:r>
                      <a:r>
                        <a:rPr lang="th-TH" sz="28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กลยุทธ์ในการบริหารจัดการศึกษา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๒.๑  คุณภาพในการดำเนินการบริหารจัดการศึกษาตามแนวทางสถานศึกษา  </a:t>
                      </a: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(ปรับปรุงรายละเอียด)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FF33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๒.๒  คุณภาพการบริหารจัดการทรัพยากรสถานศึกษา </a:t>
                      </a: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(มาจากประเด็น ๒.๓  และปรับชื่อ และเพิ่มเติมรายละเอียด)</a:t>
                      </a:r>
                      <a:endParaRPr lang="en-US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th-TH" sz="2800" b="1" dirty="0">
                          <a:solidFill>
                            <a:srgbClr val="FF33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๒.๓  การประสานความร่วมมือเพื่อการบริหารจัดการศึกษา  </a:t>
                      </a:r>
                      <a:r>
                        <a:rPr lang="th-TH" sz="28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(ยกมาจากประเด็น ๒.๔ เดิม)</a:t>
                      </a:r>
                      <a:endParaRPr lang="en-US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800" b="1" dirty="0">
                          <a:solidFill>
                            <a:srgbClr val="FF33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๒.๔  คุณภาพในการดำเนินการประกันคุณภาพภายใน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8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(มาจากด้านที่ ๔ )</a:t>
                      </a:r>
                      <a:endParaRPr lang="en-US" sz="28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81408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5132832" y="4498848"/>
            <a:ext cx="646176" cy="6217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5279136" y="5498595"/>
            <a:ext cx="609600" cy="597405"/>
          </a:xfrm>
          <a:prstGeom prst="bentConnector3">
            <a:avLst>
              <a:gd name="adj1" fmla="val 38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812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F530B9-1940-4687-BAC6-5C5AEBD10B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73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37689A-8794-4CEA-B4ED-3ED19A2D3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9364"/>
              </p:ext>
            </p:extLst>
          </p:nvPr>
        </p:nvGraphicFramePr>
        <p:xfrm>
          <a:off x="174924" y="169705"/>
          <a:ext cx="11814048" cy="65227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705816">
                  <a:extLst>
                    <a:ext uri="{9D8B030D-6E8A-4147-A177-3AD203B41FA5}">
                      <a16:colId xmlns:a16="http://schemas.microsoft.com/office/drawing/2014/main" val="2141177531"/>
                    </a:ext>
                  </a:extLst>
                </a:gridCol>
                <a:gridCol w="6108232">
                  <a:extLst>
                    <a:ext uri="{9D8B030D-6E8A-4147-A177-3AD203B41FA5}">
                      <a16:colId xmlns:a16="http://schemas.microsoft.com/office/drawing/2014/main" val="50585662"/>
                    </a:ext>
                  </a:extLst>
                </a:gridCol>
              </a:tblGrid>
              <a:tr h="561815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ของเดิม  </a:t>
                      </a:r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๖๑</a:t>
                      </a:r>
                      <a:endParaRPr lang="en-US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ปรับใหม่ </a:t>
                      </a:r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๖๔</a:t>
                      </a:r>
                      <a:endParaRPr lang="en-US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557268"/>
                  </a:ext>
                </a:extLst>
              </a:tr>
              <a:tr h="1609282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buSzPct val="80000"/>
                        <a:buNone/>
                      </a:pPr>
                      <a:r>
                        <a:rPr lang="th-TH" sz="3200" b="1" u="sng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ด้านที่ ๓</a:t>
                      </a:r>
                      <a:r>
                        <a:rPr lang="th-TH" sz="3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การจัดการเรียนการสอนและเสริมสร้างทักษะ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6262" indent="0">
                        <a:spcBef>
                          <a:spcPts val="0"/>
                        </a:spcBef>
                        <a:buSzPct val="80000"/>
                        <a:buNone/>
                      </a:pP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๓.๑  การจัดการเรียนการสอนกระบวนวิชาที่กำหนดในหลักสูตร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6262" indent="0">
                        <a:spcBef>
                          <a:spcPts val="0"/>
                        </a:spcBef>
                        <a:buSzPct val="80000"/>
                        <a:buNone/>
                      </a:pP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๓.๒  การมีส่วนร่วมของผู้เรียนในกระบวนการเรียนการสอนและการฝึก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6262" indent="0">
                        <a:spcBef>
                          <a:spcPts val="0"/>
                        </a:spcBef>
                        <a:buSzPct val="80000"/>
                        <a:buNone/>
                      </a:pP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๓.๓  กิจกรรมการสร้างเสริมทักษะและประสบการณ์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en-US" sz="3200" b="1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th-TH" sz="3200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ด้านที่ ๓</a:t>
                      </a:r>
                      <a:r>
                        <a:rPr lang="th-TH" sz="3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การจัดการเรียนการสอนและเสริมสร้างทักษะ</a:t>
                      </a:r>
                      <a:endParaRPr lang="en-US" sz="32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๓.๑  การบริหารและพัฒนาหลักสูตร  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th-TH" sz="32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(แยกเรื่องหลักสูตรจากประเด็น ๓.๑ เดิม)</a:t>
                      </a:r>
                      <a:endParaRPr lang="en-US" sz="32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th-TH" sz="32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๓.๒  การบริหารจัดการด้านครูอาจารย์ 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th-TH" sz="32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(แยกเรื่องครูอาจารย์จากประเด็น ๒.๒ เดิม) 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๓.๓  การจัดการเรียนการสอนกระบวนวิชาที่กำหนดในหลักสูตร</a:t>
                      </a:r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32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(มาจากประเด็น ๓.๑ เดิม ปรับรายละเอียด)</a:t>
                      </a:r>
                      <a:endParaRPr lang="en-US" sz="32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๓.๔  การมีส่วนร่วมของผู้เรียนในกระบวนการเรียนการสอนและการฝึก</a:t>
                      </a:r>
                      <a:r>
                        <a:rPr lang="en-US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(ยกมาจากประเด็น ๓.๒ เดิม)</a:t>
                      </a:r>
                      <a:endParaRPr lang="en-US" sz="32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๓.๕  กิจกรรมสร้างเสริมทักษะและประสบการณ์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32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(ยกมาจากประเด็น ๓.๓ เดิม)</a:t>
                      </a:r>
                      <a:endParaRPr lang="en-US" sz="3200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072373"/>
                  </a:ext>
                </a:extLst>
              </a:tr>
            </a:tbl>
          </a:graphicData>
        </a:graphic>
      </p:graphicFrame>
      <p:cxnSp>
        <p:nvCxnSpPr>
          <p:cNvPr id="14" name="Elbow Connector 13"/>
          <p:cNvCxnSpPr/>
          <p:nvPr/>
        </p:nvCxnSpPr>
        <p:spPr>
          <a:xfrm rot="16200000" flipH="1">
            <a:off x="4169664" y="4346447"/>
            <a:ext cx="1786129" cy="1517904"/>
          </a:xfrm>
          <a:prstGeom prst="bentConnector3">
            <a:avLst>
              <a:gd name="adj1" fmla="val 101195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6200000" flipH="1">
            <a:off x="4541520" y="3883152"/>
            <a:ext cx="1901952" cy="658368"/>
          </a:xfrm>
          <a:prstGeom prst="bentConnector3">
            <a:avLst>
              <a:gd name="adj1" fmla="val 99359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H="1">
            <a:off x="4754880" y="2859024"/>
            <a:ext cx="1804416" cy="329184"/>
          </a:xfrm>
          <a:prstGeom prst="bentConnector3">
            <a:avLst>
              <a:gd name="adj1" fmla="val 100676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9891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F530B9-1940-4687-BAC6-5C5AEBD10B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74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037689A-8794-4CEA-B4ED-3ED19A2D3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53646"/>
              </p:ext>
            </p:extLst>
          </p:nvPr>
        </p:nvGraphicFramePr>
        <p:xfrm>
          <a:off x="1040555" y="766033"/>
          <a:ext cx="10948417" cy="56309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287743">
                  <a:extLst>
                    <a:ext uri="{9D8B030D-6E8A-4147-A177-3AD203B41FA5}">
                      <a16:colId xmlns:a16="http://schemas.microsoft.com/office/drawing/2014/main" val="2141177531"/>
                    </a:ext>
                  </a:extLst>
                </a:gridCol>
                <a:gridCol w="5660674">
                  <a:extLst>
                    <a:ext uri="{9D8B030D-6E8A-4147-A177-3AD203B41FA5}">
                      <a16:colId xmlns:a16="http://schemas.microsoft.com/office/drawing/2014/main" val="50585662"/>
                    </a:ext>
                  </a:extLst>
                </a:gridCol>
              </a:tblGrid>
              <a:tr h="845555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ของเดิม  </a:t>
                      </a:r>
                      <a:r>
                        <a:rPr lang="th-TH" sz="3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๖๑</a:t>
                      </a:r>
                      <a:endParaRPr lang="en-US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ปรับใหม่ </a:t>
                      </a:r>
                      <a:r>
                        <a:rPr lang="th-TH" sz="36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 ๖๔</a:t>
                      </a:r>
                      <a:endParaRPr lang="en-US" sz="36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557268"/>
                  </a:ext>
                </a:extLst>
              </a:tr>
              <a:tr h="3900464">
                <a:tc>
                  <a:txBody>
                    <a:bodyPr/>
                    <a:lstStyle/>
                    <a:p>
                      <a:pPr marL="186262" indent="0">
                        <a:spcBef>
                          <a:spcPts val="0"/>
                        </a:spcBef>
                        <a:buSzPct val="80000"/>
                        <a:buNone/>
                      </a:pPr>
                      <a:r>
                        <a:rPr lang="th-TH" sz="2800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ด้านที่ ๔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การประกันคุณภาพภายใน</a:t>
                      </a:r>
                    </a:p>
                    <a:p>
                      <a:pPr marL="186262" indent="0">
                        <a:spcBef>
                          <a:spcPts val="0"/>
                        </a:spcBef>
                        <a:buSzPct val="80000"/>
                        <a:buNone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๔.๑  คุณภาพในการดำเนินการประกันคุณภาพภายใน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6262" indent="0">
                        <a:spcBef>
                          <a:spcPts val="0"/>
                        </a:spcBef>
                        <a:buSzPct val="80000"/>
                        <a:buNone/>
                      </a:pP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๔.๒  การปรับปรุงระบบและกลไกอย่างต่อเนื่อง</a:t>
                      </a:r>
                    </a:p>
                    <a:p>
                      <a:pPr marL="186262" indent="0">
                        <a:spcBef>
                          <a:spcPts val="0"/>
                        </a:spcBef>
                        <a:buSzPct val="80000"/>
                        <a:buNone/>
                      </a:pPr>
                      <a:r>
                        <a:rPr lang="th-TH" sz="28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(ยุบรวมเป็นประเด็นที่ ๒.๔)</a:t>
                      </a:r>
                      <a:r>
                        <a:rPr lang="th-TH" sz="2800" b="1" baseline="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6262"/>
                      <a:r>
                        <a:rPr lang="th-TH" sz="2800" b="1" u="sng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ด้านที่ ๔</a:t>
                      </a: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การสนับสนุนทรัพยากรเพื่อการศึกษา การฝึก และการเรียนรู้  </a:t>
                      </a:r>
                    </a:p>
                    <a:p>
                      <a:pPr marL="186262"/>
                      <a:r>
                        <a:rPr lang="th-TH" sz="2800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(มาจากประเด็น ๒.๓ และแบ่งเป็นประเด็นย่อยตามหน่วยที่รับผิดชอบ)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6262">
                        <a:tabLst>
                          <a:tab pos="633413" algn="l"/>
                        </a:tabLs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๔.๑	ด้านหนังสือ ตำรา และสื่อการเรียนรู้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6262">
                        <a:tabLst>
                          <a:tab pos="633413" algn="l"/>
                        </a:tabLs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๔.๒	ด้านอุปกรณ์สนับสนุนการศึกษาและเรียนรู้ (สื่อ/  </a:t>
                      </a:r>
                      <a:br>
                        <a:rPr lang="th-TH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โสตทัศนูปกรณ์ และสารสนเทศ)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6262">
                        <a:tabLst>
                          <a:tab pos="633413" algn="l"/>
                        </a:tabLs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๔.๓	ด้านอาคารเรียน อาคารที่พัก สภาพแวดล้อม และ     </a:t>
                      </a:r>
                      <a:br>
                        <a:rPr lang="th-TH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ระบบสาธารณูปโภค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186262">
                        <a:tabLst>
                          <a:tab pos="633413" algn="l"/>
                        </a:tabLst>
                      </a:pPr>
                      <a:r>
                        <a:rPr lang="th-TH" sz="28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๔.๔	ด้านอุปกรณ์ และระบบสนับสนุนการฝึก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81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84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835817" y="1348838"/>
            <a:ext cx="10769159" cy="4851679"/>
          </a:xfrm>
          <a:noFill/>
          <a:ln cmpd="dbl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th-TH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พระราชบัญญัติการศึกษาแห่งชาติ พ.ศ.๒๕๔๒ และแก้ไขเพิ่มเติม </a:t>
            </a:r>
            <a:r>
              <a:rPr lang="en-US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(ฉบับที่ ๒) พ.ศ. ๒๕๔๕ </a:t>
            </a:r>
            <a:br>
              <a:rPr lang="en-US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หมวด ๖ ว่าด้วยมาตรฐานและการประกันคุณภาพการศึกษา</a:t>
            </a:r>
            <a:r>
              <a:rPr lang="en-US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ในมาตรา ๔๗ และมาตรา ๔๘ </a:t>
            </a: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๔๗</a:t>
            </a:r>
            <a:r>
              <a:rPr lang="en-US" sz="3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ให้มีระบบประกันคุณภาพการศึกษาเพื่อพัฒนาคุณภาพและมาตรฐานการศึกษา</a:t>
            </a:r>
            <a:br>
              <a:rPr lang="th-TH" sz="3200" dirty="0">
                <a:solidFill>
                  <a:srgbClr val="000000"/>
                </a:solidFill>
                <a:effectLst/>
              </a:rPr>
            </a:br>
            <a: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ทุกระดับ ประกอบด้วยระบบประกันคุณภาพภายใน และ ระบบประกันคุณภาพภายนอก</a:t>
            </a:r>
            <a:endParaRPr lang="en-US" sz="3200" dirty="0">
              <a:solidFill>
                <a:srgbClr val="00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231775">
              <a:buFont typeface="Arial" panose="020B0604020202020204" pitchFamily="34" charset="0"/>
              <a:buChar char="•"/>
            </a:pPr>
            <a:r>
              <a:rPr lang="th-TH" sz="3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๔๘</a:t>
            </a:r>
            <a:r>
              <a:rPr lang="en-US" sz="3200" b="1" dirty="0">
                <a:solidFill>
                  <a:srgbClr val="3333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ให้หน่วยงานต้นสังกัดและสถานศึกษาจัดให้มี</a:t>
            </a:r>
            <a:r>
              <a:rPr lang="th-TH" sz="3200" u="sng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ระบบการประกันคุณภาพภายใน</a:t>
            </a:r>
            <a: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สถานศึกษาและ</a:t>
            </a:r>
            <a:r>
              <a:rPr lang="th-TH" sz="3200" u="sng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ห้ถือว่าการประกันคุณภาพภายในเป็นส่วนหนึ่งของกระบวนการบริหารการศึกษาที่ต้องดําเนินการอย่างต่อเนื่อง </a:t>
            </a:r>
            <a: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โดยมีการจัดทำรายงานประจำปีเสนอต่อหน่วยต้นสังกัด </a:t>
            </a:r>
            <a:b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หน่วยที่เกี่ยวข้อง และเปิดเผยต่อสาธารณชน เพื่อนำไปสู่การพัฒนาคุณภาพและมาตรฐานการศึกษา และเพื่อรองรองรับการประเมินคุณภาพภายนอก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42903" y="3271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TH SarabunPSK" panose="020B0500040200020003" pitchFamily="34" charset="-34"/>
                <a:ea typeface="Arial"/>
                <a:cs typeface="TH SarabunPSK" panose="020B0500040200020003" pitchFamily="34" charset="-34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806AE83-923D-4773-820F-8422A2A13861}" type="slidenum">
              <a:rPr lang="en-US" smtClean="0"/>
              <a:pPr/>
              <a:t>8</a:t>
            </a:fld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B3CC1-CAC5-8DFE-EA67-B4147E6EC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335" y="6944806"/>
            <a:ext cx="3175050" cy="4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5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29548C-B185-43AA-9914-D0F91A4819DC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กฎกระทรวง การประกันคุณภาพการศึกษา พ.ศ.๒๕๖๑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2" y="1119738"/>
            <a:ext cx="11341270" cy="5302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6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sz="32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1" kern="1200">
                <a:solidFill>
                  <a:schemeClr val="tx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</a:rPr>
              <a:t>ข้อ ๓ วรรคหนึ่ง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dirty="0">
                <a:solidFill>
                  <a:srgbClr val="FF0000"/>
                </a:solidFill>
              </a:rPr>
              <a:t> ให้สถานศึกษา</a:t>
            </a:r>
            <a:r>
              <a:rPr lang="th-TH" sz="3200" dirty="0"/>
              <a:t>แต่ละแห่ง</a:t>
            </a:r>
            <a:r>
              <a:rPr lang="th-TH" sz="3200" u="sng" dirty="0"/>
              <a:t>จัดให้มีระบบการประกันคุณภาพการศึกษาภายในสถานศึกษา </a:t>
            </a:r>
            <a:r>
              <a:rPr lang="th-TH" sz="3200" dirty="0"/>
              <a:t>โดยการ</a:t>
            </a:r>
            <a:r>
              <a:rPr lang="th-TH" sz="3200" u="sng" dirty="0"/>
              <a:t>กําหนดมาตรฐานการศึกษา</a:t>
            </a:r>
            <a:r>
              <a:rPr lang="th-TH" sz="3200" dirty="0"/>
              <a:t>ของสถานศึกษาให้เป็นไปตามมาตรฐานการศึกษาแต่ละระดับและประเภทการศึกษา................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พร้อมทั้ง</a:t>
            </a:r>
            <a:r>
              <a:rPr lang="th-TH" sz="3200" b="1" u="sng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</a:t>
            </a:r>
            <a:r>
              <a:rPr lang="th-TH" sz="3200" b="1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ฒนาการจัดการศึกษาของสถานศึกษาที่มุ่งคุณภาพตามมาตรฐานการศึกษาและดำเนินการตามแผนที่กำหนดไว้</a:t>
            </a:r>
            <a:r>
              <a:rPr lang="th-TH" sz="3200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200" b="1" u="sng" dirty="0">
                <a:solidFill>
                  <a:srgbClr val="33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จัดให้มีการประเมินผล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และตรวจสอบคุณภาพการศึกษาภายในสถานศึกษา และ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จัดส่งรายงานผลการประเมินตนเอง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ให้แก่หน่วยงานต้นสังกัดหรือหน่วยงานที่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กํากับดูแล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สถานศึกษาเป็น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ประจํา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ทุกปี</a:t>
            </a:r>
          </a:p>
          <a:p>
            <a:r>
              <a:rPr lang="th-TH" sz="3200" dirty="0">
                <a:solidFill>
                  <a:schemeClr val="accent1">
                    <a:lumMod val="75000"/>
                  </a:schemeClr>
                </a:solidFill>
              </a:rPr>
              <a:t>ข้อ ๓ วรรคสอง </a:t>
            </a:r>
            <a:br>
              <a:rPr lang="th-TH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th-TH" sz="3200" dirty="0">
                <a:solidFill>
                  <a:schemeClr val="accent1">
                    <a:lumMod val="75000"/>
                  </a:schemeClr>
                </a:solidFill>
              </a:rPr>
              <a:t>หน่วยงานตนสังกัดหรือหน่วยงานที่</a:t>
            </a:r>
            <a:r>
              <a:rPr lang="th-TH" sz="3200" u="sng" dirty="0">
                <a:solidFill>
                  <a:srgbClr val="FF0000"/>
                </a:solidFill>
              </a:rPr>
              <a:t>กำกับดูแลสถานศึกษา</a:t>
            </a:r>
            <a:r>
              <a:rPr lang="th-TH" sz="3200" dirty="0">
                <a:solidFill>
                  <a:srgbClr val="FF0000"/>
                </a:solidFill>
              </a:rPr>
              <a:t> </a:t>
            </a:r>
            <a:r>
              <a:rPr lang="th-TH" sz="2800" dirty="0"/>
              <a:t>มีหนาที่ในการใหคำปรึกษาช่วยเหลือ และแนะนำสถานศึกษา เพื่อใหการประกันคุณภาพการศึกษา ของสถานศึกษาพัฒนาอย่างต่อเนื่อง </a:t>
            </a:r>
          </a:p>
        </p:txBody>
      </p:sp>
    </p:spTree>
    <p:extLst>
      <p:ext uri="{BB962C8B-B14F-4D97-AF65-F5344CB8AC3E}">
        <p14:creationId xmlns:p14="http://schemas.microsoft.com/office/powerpoint/2010/main" val="301395213"/>
      </p:ext>
    </p:extLst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12222</TotalTime>
  <Words>5558</Words>
  <Application>Microsoft Office PowerPoint</Application>
  <PresentationFormat>Widescreen</PresentationFormat>
  <Paragraphs>495</Paragraphs>
  <Slides>74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8" baseType="lpstr">
      <vt:lpstr>Angsana New</vt:lpstr>
      <vt:lpstr>Arial</vt:lpstr>
      <vt:lpstr>Courier New</vt:lpstr>
      <vt:lpstr>Mali SemiBold</vt:lpstr>
      <vt:lpstr>Monotype Sorts</vt:lpstr>
      <vt:lpstr>Nunito</vt:lpstr>
      <vt:lpstr>Nunito Light</vt:lpstr>
      <vt:lpstr>Pontano Sans</vt:lpstr>
      <vt:lpstr>TH Mali Grade 6</vt:lpstr>
      <vt:lpstr>TH SarabunPSK</vt:lpstr>
      <vt:lpstr>Times New Roman</vt:lpstr>
      <vt:lpstr>Wingdings</vt:lpstr>
      <vt:lpstr>Wingdings 3</vt:lpstr>
      <vt:lpstr>Ely template</vt:lpstr>
      <vt:lpstr>๑๖ ม.ค. ๖๖  เวลา ๐๙๐๐ ณ ห้องประชุม ยศ.ทร.  ชั้น ๒ อาคาร บก.ยศ.ทร. </vt:lpstr>
      <vt:lpstr>ประธานฯ แจ้งให้ที่ประชุมทราบ  </vt:lpstr>
      <vt:lpstr>วัตถุประสงค์ของการประชุม</vt:lpstr>
      <vt:lpstr>PowerPoint Presentation</vt:lpstr>
      <vt:lpstr>PowerPoint Presentation</vt:lpstr>
      <vt:lpstr>เนื้อหาการประชุม</vt:lpstr>
      <vt:lpstr>การประกันคุณภาพการศึกษา ของสถานศึกษาในส่วนการศึกษาที่หนึ่ง   </vt:lpstr>
      <vt:lpstr>PowerPoint Presentation</vt:lpstr>
      <vt:lpstr>กฎกระทรวง การประกันคุณภาพการศึกษา พ.ศ.๒๕๖๑ </vt:lpstr>
      <vt:lpstr>PowerPoint Presentation</vt:lpstr>
      <vt:lpstr>PowerPoint Presentation</vt:lpstr>
      <vt:lpstr>PowerPoint Presentation</vt:lpstr>
      <vt:lpstr>วิสัยทัศน์ กรมยุทธศึกษาทหารเรือ เป็นองค์กรแห่งการเรียนรู้ ก้าวทันเทคโนโลยี จัดการศึกษาที่มีคุณภาพมาตรฐานสากล เป็นที่ปรึกษาทางวิชาการที่เชื่อถือได้ และ เป็นเลิศในด้านกิจการทางทะเล เป็นต้นแบบในความเป็นมืออาชีพ จริยธรรม และคุณธรรม</vt:lpstr>
      <vt:lpstr>จก.ยศ.ทร. อนุมัติเมื่อ ๒๙ มี.ค.๖๔</vt:lpstr>
      <vt:lpstr>จก.ยศ.ทร. อนุมัติเมื่อ ๑๓ ก.ค.๖๓</vt:lpstr>
      <vt:lpstr>PowerPoint Presentation</vt:lpstr>
      <vt:lpstr>การดำเนินงานประกันคุณภาพภายในสถานศึกษา</vt:lpstr>
      <vt:lpstr>กรอบเวลาการดำเนินงานการประกันคุณภาพการศึกษา  สถานศึกษาในส่วนการศึกษาที่หนึ่ง ในปีงบประมาณ ๖๖</vt:lpstr>
      <vt:lpstr>PowerPoint Presentation</vt:lpstr>
      <vt:lpstr>กรอบมาตรฐานคุณภาพการศึกษา ฯ พ.ศ.๒๕๖๔</vt:lpstr>
      <vt:lpstr>กรอบมาตรฐานคุณภาพการศึกษาสำหรับสถานศึกษาตามแนวทางรับราชการของกรมยุทธศึกษาทหารเรือ (สถานศึกษาในส่วนการศึกษาที่หนึ่ง) พ.ศ.๒๕๖๔</vt:lpstr>
      <vt:lpstr>กรอบมาตรฐานฯ บทที่ ๔ อธิบายรายละเอียดของมาตรฐานแต่ละด้าน และประเด็นคุณภาพ</vt:lpstr>
      <vt:lpstr>ด้านที่ ๑  คุณภาพของผลผลิตจากการจัดการศึกษา </vt:lpstr>
      <vt:lpstr>๑.๑  คุณลักษณะของผู้สำเร็จการศึกษา</vt:lpstr>
      <vt:lpstr>ด้านที่ ๑  คุณภาพของผลผลิตจากการจัดการศึกษา </vt:lpstr>
      <vt:lpstr>๑.๒  ความพึงพอใจของหน่วยต้นสังกัด/หน่วยผู้ใช้</vt:lpstr>
      <vt:lpstr>ด้านที่ ๒  กลยุทธ์ในการบริหารจัดการศึกษา </vt:lpstr>
      <vt:lpstr>ด้านที่ ๒  กลยุทธ์ในการบริหารจัดการศึกษา </vt:lpstr>
      <vt:lpstr>ด้านที่ ๒  กลยุทธ์ในการบริหารจัดการศึกษา </vt:lpstr>
      <vt:lpstr>ด้านที่ ๓  การจัดการเรียนการสอนและเสริมสร้างทักษะ</vt:lpstr>
      <vt:lpstr>ด้านที่ ๓  การจัดการเรียนการสอนและเสริมสร้างทักษะ</vt:lpstr>
      <vt:lpstr>ด้านที่ ๓  การจัดการเรียนการสอนและเสริมสร้างทักษะ</vt:lpstr>
      <vt:lpstr>ด้านที่ ๔ การสนับสนุนทรัพยากรเพื่อการศึกษา การฝึก และการเรียนรู้ </vt:lpstr>
      <vt:lpstr>การสนับสนุนทรัพยากรเพื่อการศึกษา การฝึก และการเรียนรู้  (หนังสือ ตำรา และสื่อการเรียนรู้)</vt:lpstr>
      <vt:lpstr>ด้านที่ ๔ การสนับสนุนทรัพยากรเพื่อการศึกษา การฝึก และการเรียนรู้ </vt:lpstr>
      <vt:lpstr>ด้านที่ ๔ การสนับสนุนทรัพยากรเพื่อการศึกษา การฝึก และการเรียนรู้ </vt:lpstr>
      <vt:lpstr>ด้านที่ ๔ การสนับสนุนทรัพยากรเพื่อการศึกษา การฝึก และการเรียนรู้ </vt:lpstr>
      <vt:lpstr>แนวทางการประเมินคุณภาพภายใน  </vt:lpstr>
      <vt:lpstr>จก.ยศ.ทร. อนุมัติเมื่อ ๑๓ ก.ค.๖๓</vt:lpstr>
      <vt:lpstr>คณะผู้ประเมินคุณภาพภายใน</vt:lpstr>
      <vt:lpstr>หน้าที่ผู้ประเมินคุณภาพภายใน</vt:lpstr>
      <vt:lpstr>PowerPoint Presentation</vt:lpstr>
      <vt:lpstr>ขั้นตอนการประเมิน</vt:lpstr>
      <vt:lpstr>ขั้นตอนการประเมิน</vt:lpstr>
      <vt:lpstr>ขั้นตอนการประเมิน</vt:lpstr>
      <vt:lpstr>เกณฑ์การพิจารณาระดับคุณภาพ ตามประเด็นคุณภาพที่สำคัญ</vt:lpstr>
      <vt:lpstr>PowerPoint Presentation</vt:lpstr>
      <vt:lpstr>การพิจารณาระดับคุณภาพ</vt:lpstr>
      <vt:lpstr>การพิจารณาระดับคุณภาพ</vt:lpstr>
      <vt:lpstr>กรอบแนวทางการประเมินคุณภาพภายใน สถานศึกษาตามแนวทางรับราชการของกรมยุทธศึกษาทหารเรือ (สถานศึกษาในส่วนการศึกษาที่หนึ่ง)  พ.ศ.๒๕๖๓</vt:lpstr>
      <vt:lpstr> แนวทางการเขียนรายงานผลการประเมินคุณภาพภายใน ของคณะผู้ประเมิน</vt:lpstr>
      <vt:lpstr>PowerPoint Presentation</vt:lpstr>
      <vt:lpstr>แนวทางการจัดทำรายงานประจำปี  และรายงานการประเมินตนเอง (SAR)</vt:lpstr>
      <vt:lpstr>การจัดทำรายงานประจำปี และรายงานการประเมินตนเอง</vt:lpstr>
      <vt:lpstr>PowerPoint Presentation</vt:lpstr>
      <vt:lpstr>รูปแบบรายงานประจำปี (Annual Report)</vt:lpstr>
      <vt:lpstr>รายงานประจำปี (Annual Report)</vt:lpstr>
      <vt:lpstr>รายงานประจำปี (Annual Report)</vt:lpstr>
      <vt:lpstr>รายงานประจำปี (Annual Report)</vt:lpstr>
      <vt:lpstr>ตัวอย่างการกำหนดตัวชี้วัดตามประเด็นคุณภาพ  ของ วทร.</vt:lpstr>
      <vt:lpstr>ตัวอย่างการเขียนผลการดำเนินงานตามประเด็นคุณภาพ </vt:lpstr>
      <vt:lpstr>แนวทางการจัดทำรายงานประจำปี ของส่วนสนับสนุนการจัดการศึกษา</vt:lpstr>
      <vt:lpstr>รายงานประจำปีของส่วนสนับสนุนการจัดการศึกษา</vt:lpstr>
      <vt:lpstr>รูปแบบการเขียนรายงานประจำปีของส่วนสนับสนุนการจัดการศึกษา</vt:lpstr>
      <vt:lpstr>แนวทางการจัดทำรายงานการประเมินตนเอง (SAR)</vt:lpstr>
      <vt:lpstr>รูปแบบรายงานการประเมินตนเอง (SAR)</vt:lpstr>
      <vt:lpstr>การเขียนรายงานการประเมินตนเอง (SAR)</vt:lpstr>
      <vt:lpstr>PowerPoint Presentation</vt:lpstr>
      <vt:lpstr>Thank You</vt:lpstr>
      <vt:lpstr>PowerPoint Presentation</vt:lpstr>
      <vt:lpstr>ข้อมูลเพิ่มเติมการปรับกรอบ 61 เป็น 64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HP</dc:creator>
  <cp:lastModifiedBy>eqad_mee</cp:lastModifiedBy>
  <cp:revision>643</cp:revision>
  <cp:lastPrinted>2023-01-11T09:02:44Z</cp:lastPrinted>
  <dcterms:modified xsi:type="dcterms:W3CDTF">2023-01-17T08:38:29Z</dcterms:modified>
</cp:coreProperties>
</file>